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53"/>
  </p:notesMasterIdLst>
  <p:sldIdLst>
    <p:sldId id="256" r:id="rId2"/>
    <p:sldId id="259" r:id="rId3"/>
    <p:sldId id="281" r:id="rId4"/>
    <p:sldId id="271" r:id="rId5"/>
    <p:sldId id="261" r:id="rId6"/>
    <p:sldId id="268" r:id="rId7"/>
    <p:sldId id="269" r:id="rId8"/>
    <p:sldId id="282" r:id="rId9"/>
    <p:sldId id="262" r:id="rId10"/>
    <p:sldId id="327" r:id="rId11"/>
    <p:sldId id="272" r:id="rId12"/>
    <p:sldId id="314" r:id="rId13"/>
    <p:sldId id="315" r:id="rId14"/>
    <p:sldId id="316" r:id="rId15"/>
    <p:sldId id="317" r:id="rId16"/>
    <p:sldId id="318" r:id="rId17"/>
    <p:sldId id="319" r:id="rId18"/>
    <p:sldId id="320" r:id="rId19"/>
    <p:sldId id="321" r:id="rId20"/>
    <p:sldId id="283" r:id="rId21"/>
    <p:sldId id="263" r:id="rId22"/>
    <p:sldId id="293" r:id="rId23"/>
    <p:sldId id="328" r:id="rId24"/>
    <p:sldId id="294" r:id="rId25"/>
    <p:sldId id="305" r:id="rId26"/>
    <p:sldId id="306" r:id="rId27"/>
    <p:sldId id="307" r:id="rId28"/>
    <p:sldId id="308" r:id="rId29"/>
    <p:sldId id="309" r:id="rId30"/>
    <p:sldId id="296" r:id="rId31"/>
    <p:sldId id="323" r:id="rId32"/>
    <p:sldId id="298" r:id="rId33"/>
    <p:sldId id="329" r:id="rId34"/>
    <p:sldId id="324" r:id="rId35"/>
    <p:sldId id="299" r:id="rId36"/>
    <p:sldId id="301" r:id="rId37"/>
    <p:sldId id="302" r:id="rId38"/>
    <p:sldId id="330" r:id="rId39"/>
    <p:sldId id="304" r:id="rId40"/>
    <p:sldId id="284" r:id="rId41"/>
    <p:sldId id="264" r:id="rId42"/>
    <p:sldId id="310" r:id="rId43"/>
    <p:sldId id="311" r:id="rId44"/>
    <p:sldId id="312" r:id="rId45"/>
    <p:sldId id="325" r:id="rId46"/>
    <p:sldId id="326" r:id="rId47"/>
    <p:sldId id="285" r:id="rId48"/>
    <p:sldId id="265" r:id="rId49"/>
    <p:sldId id="286" r:id="rId50"/>
    <p:sldId id="266" r:id="rId51"/>
    <p:sldId id="331" r:id="rId5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185A6AF-7226-4706-8F4F-4FC504B45BD8}">
          <p14:sldIdLst>
            <p14:sldId id="256"/>
            <p14:sldId id="259"/>
          </p14:sldIdLst>
        </p14:section>
        <p14:section name="Objective" id="{CD728B43-83F4-40D4-A408-B8191C12B63A}">
          <p14:sldIdLst>
            <p14:sldId id="281"/>
            <p14:sldId id="271"/>
            <p14:sldId id="261"/>
            <p14:sldId id="268"/>
            <p14:sldId id="269"/>
          </p14:sldIdLst>
        </p14:section>
        <p14:section name="Literature Review" id="{74477038-9880-44E6-A31C-EEB53E7694E6}">
          <p14:sldIdLst>
            <p14:sldId id="282"/>
            <p14:sldId id="262"/>
            <p14:sldId id="327"/>
            <p14:sldId id="272"/>
            <p14:sldId id="314"/>
            <p14:sldId id="315"/>
            <p14:sldId id="316"/>
            <p14:sldId id="317"/>
            <p14:sldId id="318"/>
            <p14:sldId id="319"/>
            <p14:sldId id="320"/>
            <p14:sldId id="321"/>
          </p14:sldIdLst>
        </p14:section>
        <p14:section name="Methodology" id="{D1492000-6F6F-4DCE-BBFD-BF36D2B930E5}">
          <p14:sldIdLst>
            <p14:sldId id="283"/>
            <p14:sldId id="263"/>
            <p14:sldId id="293"/>
            <p14:sldId id="328"/>
            <p14:sldId id="294"/>
            <p14:sldId id="305"/>
            <p14:sldId id="306"/>
            <p14:sldId id="307"/>
            <p14:sldId id="308"/>
            <p14:sldId id="309"/>
            <p14:sldId id="296"/>
            <p14:sldId id="323"/>
            <p14:sldId id="298"/>
            <p14:sldId id="329"/>
            <p14:sldId id="324"/>
            <p14:sldId id="299"/>
            <p14:sldId id="301"/>
            <p14:sldId id="302"/>
            <p14:sldId id="330"/>
            <p14:sldId id="304"/>
          </p14:sldIdLst>
        </p14:section>
        <p14:section name="Findings" id="{8FEFF605-7014-463C-AD21-798C67EA2058}">
          <p14:sldIdLst>
            <p14:sldId id="284"/>
            <p14:sldId id="264"/>
            <p14:sldId id="310"/>
            <p14:sldId id="311"/>
            <p14:sldId id="312"/>
            <p14:sldId id="325"/>
            <p14:sldId id="326"/>
          </p14:sldIdLst>
        </p14:section>
        <p14:section name="Recommendations" id="{AAC7CC2B-1380-43D4-AADE-8EB51A0BA710}">
          <p14:sldIdLst>
            <p14:sldId id="285"/>
            <p14:sldId id="265"/>
          </p14:sldIdLst>
        </p14:section>
        <p14:section name="Future Work" id="{90130723-AA68-4317-BF90-6EAC997C799D}">
          <p14:sldIdLst>
            <p14:sldId id="286"/>
            <p14:sldId id="266"/>
            <p14:sldId id="331"/>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9A39"/>
    <a:srgbClr val="6C1A00"/>
    <a:srgbClr val="FE9202"/>
    <a:srgbClr val="1D3A00"/>
    <a:srgbClr val="007033"/>
    <a:srgbClr val="E7FF01"/>
    <a:srgbClr val="5EEC3C"/>
    <a:srgbClr val="990099"/>
    <a:srgbClr val="CC0099"/>
    <a:srgbClr val="00AA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5640" autoAdjust="0"/>
  </p:normalViewPr>
  <p:slideViewPr>
    <p:cSldViewPr>
      <p:cViewPr varScale="1">
        <p:scale>
          <a:sx n="116" d="100"/>
          <a:sy n="116" d="100"/>
        </p:scale>
        <p:origin x="518" y="67"/>
      </p:cViewPr>
      <p:guideLst>
        <p:guide orient="horz" pos="1620"/>
        <p:guide pos="2880"/>
      </p:guideLst>
    </p:cSldViewPr>
  </p:slideViewPr>
  <p:notesTextViewPr>
    <p:cViewPr>
      <p:scale>
        <a:sx n="1" d="1"/>
        <a:sy n="1" d="1"/>
      </p:scale>
      <p:origin x="0" y="0"/>
    </p:cViewPr>
  </p:notesTextViewPr>
  <p:gridSpacing cx="152705" cy="1527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image" Target="../media/image2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image" Target="../media/image4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D18E60-4300-4729-A0D7-6AB984C3922D}" type="datetimeFigureOut">
              <a:rPr lang="en-US" smtClean="0"/>
              <a:t>6/12/2020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533E96-F078-4B3D-A8F4-F1AF21EBC357}" type="slidenum">
              <a:rPr lang="en-US" smtClean="0"/>
              <a:t>‹#›</a:t>
            </a:fld>
            <a:endParaRPr lang="en-US"/>
          </a:p>
        </p:txBody>
      </p:sp>
    </p:spTree>
    <p:extLst>
      <p:ext uri="{BB962C8B-B14F-4D97-AF65-F5344CB8AC3E}">
        <p14:creationId xmlns:p14="http://schemas.microsoft.com/office/powerpoint/2010/main" val="2844300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533E96-F078-4B3D-A8F4-F1AF21EBC357}" type="slidenum">
              <a:rPr lang="en-US" smtClean="0"/>
              <a:t>2</a:t>
            </a:fld>
            <a:endParaRPr lang="en-US"/>
          </a:p>
        </p:txBody>
      </p:sp>
    </p:spTree>
    <p:extLst>
      <p:ext uri="{BB962C8B-B14F-4D97-AF65-F5344CB8AC3E}">
        <p14:creationId xmlns:p14="http://schemas.microsoft.com/office/powerpoint/2010/main" val="2853631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533E96-F078-4B3D-A8F4-F1AF21EBC357}" type="slidenum">
              <a:rPr lang="en-US" smtClean="0"/>
              <a:t>13</a:t>
            </a:fld>
            <a:endParaRPr lang="en-US"/>
          </a:p>
        </p:txBody>
      </p:sp>
    </p:spTree>
    <p:extLst>
      <p:ext uri="{BB962C8B-B14F-4D97-AF65-F5344CB8AC3E}">
        <p14:creationId xmlns:p14="http://schemas.microsoft.com/office/powerpoint/2010/main" val="2413719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533E96-F078-4B3D-A8F4-F1AF21EBC357}" type="slidenum">
              <a:rPr lang="en-US" smtClean="0"/>
              <a:t>14</a:t>
            </a:fld>
            <a:endParaRPr lang="en-US"/>
          </a:p>
        </p:txBody>
      </p:sp>
    </p:spTree>
    <p:extLst>
      <p:ext uri="{BB962C8B-B14F-4D97-AF65-F5344CB8AC3E}">
        <p14:creationId xmlns:p14="http://schemas.microsoft.com/office/powerpoint/2010/main" val="1686412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pros, cons</a:t>
            </a:r>
            <a:endParaRPr lang="en-US" dirty="0"/>
          </a:p>
        </p:txBody>
      </p:sp>
      <p:sp>
        <p:nvSpPr>
          <p:cNvPr id="4" name="Slide Number Placeholder 3"/>
          <p:cNvSpPr>
            <a:spLocks noGrp="1"/>
          </p:cNvSpPr>
          <p:nvPr>
            <p:ph type="sldNum" sz="quarter" idx="10"/>
          </p:nvPr>
        </p:nvSpPr>
        <p:spPr/>
        <p:txBody>
          <a:bodyPr/>
          <a:lstStyle/>
          <a:p>
            <a:fld id="{AF533E96-F078-4B3D-A8F4-F1AF21EBC357}" type="slidenum">
              <a:rPr lang="en-US" smtClean="0"/>
              <a:t>19</a:t>
            </a:fld>
            <a:endParaRPr lang="en-US"/>
          </a:p>
        </p:txBody>
      </p:sp>
    </p:spTree>
    <p:extLst>
      <p:ext uri="{BB962C8B-B14F-4D97-AF65-F5344CB8AC3E}">
        <p14:creationId xmlns:p14="http://schemas.microsoft.com/office/powerpoint/2010/main" val="2561291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533E96-F078-4B3D-A8F4-F1AF21EBC357}" type="slidenum">
              <a:rPr lang="en-US" smtClean="0"/>
              <a:t>20</a:t>
            </a:fld>
            <a:endParaRPr lang="en-US"/>
          </a:p>
        </p:txBody>
      </p:sp>
    </p:spTree>
    <p:extLst>
      <p:ext uri="{BB962C8B-B14F-4D97-AF65-F5344CB8AC3E}">
        <p14:creationId xmlns:p14="http://schemas.microsoft.com/office/powerpoint/2010/main" val="3423307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smtClean="0"/>
              <a:t>דאטה היום מגיע ממימד גבוה –</a:t>
            </a:r>
            <a:r>
              <a:rPr lang="he-IL" baseline="0" dirty="0" smtClean="0"/>
              <a:t> למשל פיקסלים בתמונות.</a:t>
            </a:r>
          </a:p>
          <a:p>
            <a:pPr algn="r" rtl="1"/>
            <a:endParaRPr lang="he-IL" baseline="0" dirty="0" smtClean="0"/>
          </a:p>
          <a:p>
            <a:pPr algn="r" rtl="1"/>
            <a:r>
              <a:rPr lang="he-IL" baseline="0" dirty="0" smtClean="0"/>
              <a:t>דאטה מפורסם הוא למשל </a:t>
            </a:r>
            <a:r>
              <a:rPr lang="en-US" baseline="0" dirty="0" smtClean="0"/>
              <a:t>MNIST</a:t>
            </a:r>
            <a:r>
              <a:rPr lang="he-IL" baseline="0" dirty="0" smtClean="0"/>
              <a:t> ממימד </a:t>
            </a:r>
            <a:r>
              <a:rPr lang="en-US" baseline="0" dirty="0" smtClean="0"/>
              <a:t>28X28=564</a:t>
            </a:r>
            <a:r>
              <a:rPr lang="he-IL" baseline="0" dirty="0" smtClean="0"/>
              <a:t> שחור לבן (564 בריבוע) אבל אם נבחר תמונה אקראית היא לא תהיה מספר אלא רעש.</a:t>
            </a:r>
          </a:p>
          <a:p>
            <a:pPr algn="r" rtl="1"/>
            <a:r>
              <a:rPr lang="he-IL" baseline="0" dirty="0" smtClean="0"/>
              <a:t>כלומר, מרחב התמונות של ספרות כתב יד הוא חלק זעיר ממרחב זה.</a:t>
            </a:r>
          </a:p>
          <a:p>
            <a:pPr algn="r" rtl="1"/>
            <a:endParaRPr lang="he-IL" baseline="0" dirty="0" smtClean="0"/>
          </a:p>
          <a:p>
            <a:pPr algn="r" rtl="1"/>
            <a:r>
              <a:rPr lang="he-IL" dirty="0" smtClean="0"/>
              <a:t>במרחב אחד 5 נקודות נראות מספיקות,</a:t>
            </a:r>
            <a:r>
              <a:rPr lang="he-IL" baseline="0" dirty="0" smtClean="0"/>
              <a:t> ב-2 מימד 25 נקודותתת ב-3 מימד 125 וכו'...</a:t>
            </a:r>
          </a:p>
          <a:p>
            <a:pPr algn="r" rtl="1"/>
            <a:endParaRPr lang="he-IL" baseline="0" dirty="0" smtClean="0"/>
          </a:p>
          <a:p>
            <a:pPr algn="r" rtl="1"/>
            <a:r>
              <a:rPr lang="he-IL" baseline="0" dirty="0" smtClean="0"/>
              <a:t>המידע נהיה ספרסי ככל שעולים במרחב ועבור אלגוריתמים של </a:t>
            </a:r>
            <a:r>
              <a:rPr lang="en-US" baseline="0" dirty="0" smtClean="0"/>
              <a:t>ML</a:t>
            </a:r>
            <a:r>
              <a:rPr lang="he-IL" baseline="0" dirty="0" smtClean="0"/>
              <a:t> שמבתססים על סטטיסטיה ופונקציית מרחק זה יכול להיות בעייתי. </a:t>
            </a:r>
          </a:p>
          <a:p>
            <a:pPr algn="r" rtl="1"/>
            <a:endParaRPr lang="en-US" dirty="0"/>
          </a:p>
        </p:txBody>
      </p:sp>
      <p:sp>
        <p:nvSpPr>
          <p:cNvPr id="4" name="Slide Number Placeholder 3"/>
          <p:cNvSpPr>
            <a:spLocks noGrp="1"/>
          </p:cNvSpPr>
          <p:nvPr>
            <p:ph type="sldNum" sz="quarter" idx="10"/>
          </p:nvPr>
        </p:nvSpPr>
        <p:spPr/>
        <p:txBody>
          <a:bodyPr/>
          <a:lstStyle/>
          <a:p>
            <a:fld id="{AF533E96-F078-4B3D-A8F4-F1AF21EBC357}" type="slidenum">
              <a:rPr lang="en-US" smtClean="0"/>
              <a:t>22</a:t>
            </a:fld>
            <a:endParaRPr lang="en-US"/>
          </a:p>
        </p:txBody>
      </p:sp>
    </p:spTree>
    <p:extLst>
      <p:ext uri="{BB962C8B-B14F-4D97-AF65-F5344CB8AC3E}">
        <p14:creationId xmlns:p14="http://schemas.microsoft.com/office/powerpoint/2010/main" val="480651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he-IL" dirty="0" smtClean="0"/>
          </a:p>
        </p:txBody>
      </p:sp>
      <p:sp>
        <p:nvSpPr>
          <p:cNvPr id="4" name="Slide Number Placeholder 3"/>
          <p:cNvSpPr>
            <a:spLocks noGrp="1"/>
          </p:cNvSpPr>
          <p:nvPr>
            <p:ph type="sldNum" sz="quarter" idx="10"/>
          </p:nvPr>
        </p:nvSpPr>
        <p:spPr/>
        <p:txBody>
          <a:bodyPr/>
          <a:lstStyle/>
          <a:p>
            <a:fld id="{AF533E96-F078-4B3D-A8F4-F1AF21EBC357}" type="slidenum">
              <a:rPr lang="en-US" smtClean="0"/>
              <a:t>23</a:t>
            </a:fld>
            <a:endParaRPr lang="en-US"/>
          </a:p>
        </p:txBody>
      </p:sp>
    </p:spTree>
    <p:extLst>
      <p:ext uri="{BB962C8B-B14F-4D97-AF65-F5344CB8AC3E}">
        <p14:creationId xmlns:p14="http://schemas.microsoft.com/office/powerpoint/2010/main" val="4020744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he-IL" dirty="0" smtClean="0"/>
          </a:p>
        </p:txBody>
      </p:sp>
      <p:sp>
        <p:nvSpPr>
          <p:cNvPr id="4" name="Slide Number Placeholder 3"/>
          <p:cNvSpPr>
            <a:spLocks noGrp="1"/>
          </p:cNvSpPr>
          <p:nvPr>
            <p:ph type="sldNum" sz="quarter" idx="10"/>
          </p:nvPr>
        </p:nvSpPr>
        <p:spPr/>
        <p:txBody>
          <a:bodyPr/>
          <a:lstStyle/>
          <a:p>
            <a:fld id="{AF533E96-F078-4B3D-A8F4-F1AF21EBC357}" type="slidenum">
              <a:rPr lang="en-US" smtClean="0"/>
              <a:t>24</a:t>
            </a:fld>
            <a:endParaRPr lang="en-US"/>
          </a:p>
        </p:txBody>
      </p:sp>
    </p:spTree>
    <p:extLst>
      <p:ext uri="{BB962C8B-B14F-4D97-AF65-F5344CB8AC3E}">
        <p14:creationId xmlns:p14="http://schemas.microsoft.com/office/powerpoint/2010/main" val="2005809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TODO - Add and image of</a:t>
            </a:r>
            <a:r>
              <a:rPr lang="en-US" baseline="0" dirty="0" smtClean="0"/>
              <a:t> al stages</a:t>
            </a:r>
            <a:endParaRPr lang="en-US" dirty="0"/>
          </a:p>
        </p:txBody>
      </p:sp>
      <p:sp>
        <p:nvSpPr>
          <p:cNvPr id="4" name="Slide Number Placeholder 3"/>
          <p:cNvSpPr>
            <a:spLocks noGrp="1"/>
          </p:cNvSpPr>
          <p:nvPr>
            <p:ph type="sldNum" sz="quarter" idx="10"/>
          </p:nvPr>
        </p:nvSpPr>
        <p:spPr/>
        <p:txBody>
          <a:bodyPr/>
          <a:lstStyle/>
          <a:p>
            <a:fld id="{AF533E96-F078-4B3D-A8F4-F1AF21EBC357}" type="slidenum">
              <a:rPr lang="en-US" smtClean="0"/>
              <a:t>25</a:t>
            </a:fld>
            <a:endParaRPr lang="en-US"/>
          </a:p>
        </p:txBody>
      </p:sp>
    </p:spTree>
    <p:extLst>
      <p:ext uri="{BB962C8B-B14F-4D97-AF65-F5344CB8AC3E}">
        <p14:creationId xmlns:p14="http://schemas.microsoft.com/office/powerpoint/2010/main" val="19211669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TODO - Add and image of</a:t>
            </a:r>
            <a:r>
              <a:rPr lang="en-US" baseline="0" dirty="0" smtClean="0"/>
              <a:t> al stages</a:t>
            </a:r>
            <a:endParaRPr lang="en-US" dirty="0"/>
          </a:p>
        </p:txBody>
      </p:sp>
      <p:sp>
        <p:nvSpPr>
          <p:cNvPr id="4" name="Slide Number Placeholder 3"/>
          <p:cNvSpPr>
            <a:spLocks noGrp="1"/>
          </p:cNvSpPr>
          <p:nvPr>
            <p:ph type="sldNum" sz="quarter" idx="10"/>
          </p:nvPr>
        </p:nvSpPr>
        <p:spPr/>
        <p:txBody>
          <a:bodyPr/>
          <a:lstStyle/>
          <a:p>
            <a:fld id="{AF533E96-F078-4B3D-A8F4-F1AF21EBC357}" type="slidenum">
              <a:rPr lang="en-US" smtClean="0"/>
              <a:t>26</a:t>
            </a:fld>
            <a:endParaRPr lang="en-US"/>
          </a:p>
        </p:txBody>
      </p:sp>
    </p:spTree>
    <p:extLst>
      <p:ext uri="{BB962C8B-B14F-4D97-AF65-F5344CB8AC3E}">
        <p14:creationId xmlns:p14="http://schemas.microsoft.com/office/powerpoint/2010/main" val="3722410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TODO - Add and image of</a:t>
            </a:r>
            <a:r>
              <a:rPr lang="en-US" baseline="0" dirty="0" smtClean="0"/>
              <a:t> al stages</a:t>
            </a:r>
            <a:endParaRPr lang="en-US" dirty="0"/>
          </a:p>
        </p:txBody>
      </p:sp>
      <p:sp>
        <p:nvSpPr>
          <p:cNvPr id="4" name="Slide Number Placeholder 3"/>
          <p:cNvSpPr>
            <a:spLocks noGrp="1"/>
          </p:cNvSpPr>
          <p:nvPr>
            <p:ph type="sldNum" sz="quarter" idx="10"/>
          </p:nvPr>
        </p:nvSpPr>
        <p:spPr/>
        <p:txBody>
          <a:bodyPr/>
          <a:lstStyle/>
          <a:p>
            <a:fld id="{AF533E96-F078-4B3D-A8F4-F1AF21EBC357}" type="slidenum">
              <a:rPr lang="en-US" smtClean="0"/>
              <a:t>27</a:t>
            </a:fld>
            <a:endParaRPr lang="en-US"/>
          </a:p>
        </p:txBody>
      </p:sp>
    </p:spTree>
    <p:extLst>
      <p:ext uri="{BB962C8B-B14F-4D97-AF65-F5344CB8AC3E}">
        <p14:creationId xmlns:p14="http://schemas.microsoft.com/office/powerpoint/2010/main" val="3939910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533E96-F078-4B3D-A8F4-F1AF21EBC357}" type="slidenum">
              <a:rPr lang="en-US" smtClean="0"/>
              <a:t>3</a:t>
            </a:fld>
            <a:endParaRPr lang="en-US"/>
          </a:p>
        </p:txBody>
      </p:sp>
    </p:spTree>
    <p:extLst>
      <p:ext uri="{BB962C8B-B14F-4D97-AF65-F5344CB8AC3E}">
        <p14:creationId xmlns:p14="http://schemas.microsoft.com/office/powerpoint/2010/main" val="42136932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TODO - Add and image of</a:t>
            </a:r>
            <a:r>
              <a:rPr lang="en-US" baseline="0" dirty="0" smtClean="0"/>
              <a:t> al stages</a:t>
            </a:r>
            <a:endParaRPr lang="en-US" dirty="0"/>
          </a:p>
        </p:txBody>
      </p:sp>
      <p:sp>
        <p:nvSpPr>
          <p:cNvPr id="4" name="Slide Number Placeholder 3"/>
          <p:cNvSpPr>
            <a:spLocks noGrp="1"/>
          </p:cNvSpPr>
          <p:nvPr>
            <p:ph type="sldNum" sz="quarter" idx="10"/>
          </p:nvPr>
        </p:nvSpPr>
        <p:spPr/>
        <p:txBody>
          <a:bodyPr/>
          <a:lstStyle/>
          <a:p>
            <a:fld id="{AF533E96-F078-4B3D-A8F4-F1AF21EBC357}" type="slidenum">
              <a:rPr lang="en-US" smtClean="0"/>
              <a:t>28</a:t>
            </a:fld>
            <a:endParaRPr lang="en-US"/>
          </a:p>
        </p:txBody>
      </p:sp>
    </p:spTree>
    <p:extLst>
      <p:ext uri="{BB962C8B-B14F-4D97-AF65-F5344CB8AC3E}">
        <p14:creationId xmlns:p14="http://schemas.microsoft.com/office/powerpoint/2010/main" val="33891067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TODO - Add and image of</a:t>
            </a:r>
            <a:r>
              <a:rPr lang="en-US" baseline="0" dirty="0" smtClean="0"/>
              <a:t> al stages</a:t>
            </a:r>
            <a:endParaRPr lang="en-US" dirty="0"/>
          </a:p>
        </p:txBody>
      </p:sp>
      <p:sp>
        <p:nvSpPr>
          <p:cNvPr id="4" name="Slide Number Placeholder 3"/>
          <p:cNvSpPr>
            <a:spLocks noGrp="1"/>
          </p:cNvSpPr>
          <p:nvPr>
            <p:ph type="sldNum" sz="quarter" idx="10"/>
          </p:nvPr>
        </p:nvSpPr>
        <p:spPr/>
        <p:txBody>
          <a:bodyPr/>
          <a:lstStyle/>
          <a:p>
            <a:fld id="{AF533E96-F078-4B3D-A8F4-F1AF21EBC357}" type="slidenum">
              <a:rPr lang="en-US" smtClean="0"/>
              <a:t>29</a:t>
            </a:fld>
            <a:endParaRPr lang="en-US"/>
          </a:p>
        </p:txBody>
      </p:sp>
    </p:spTree>
    <p:extLst>
      <p:ext uri="{BB962C8B-B14F-4D97-AF65-F5344CB8AC3E}">
        <p14:creationId xmlns:p14="http://schemas.microsoft.com/office/powerpoint/2010/main" val="19530524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533E96-F078-4B3D-A8F4-F1AF21EBC357}" type="slidenum">
              <a:rPr lang="en-US" smtClean="0"/>
              <a:t>30</a:t>
            </a:fld>
            <a:endParaRPr lang="en-US"/>
          </a:p>
        </p:txBody>
      </p:sp>
    </p:spTree>
    <p:extLst>
      <p:ext uri="{BB962C8B-B14F-4D97-AF65-F5344CB8AC3E}">
        <p14:creationId xmlns:p14="http://schemas.microsoft.com/office/powerpoint/2010/main" val="39650388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533E96-F078-4B3D-A8F4-F1AF21EBC357}" type="slidenum">
              <a:rPr lang="en-US" smtClean="0"/>
              <a:t>31</a:t>
            </a:fld>
            <a:endParaRPr lang="en-US"/>
          </a:p>
        </p:txBody>
      </p:sp>
    </p:spTree>
    <p:extLst>
      <p:ext uri="{BB962C8B-B14F-4D97-AF65-F5344CB8AC3E}">
        <p14:creationId xmlns:p14="http://schemas.microsoft.com/office/powerpoint/2010/main" val="9414849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533E96-F078-4B3D-A8F4-F1AF21EBC357}" type="slidenum">
              <a:rPr lang="en-US" smtClean="0"/>
              <a:t>32</a:t>
            </a:fld>
            <a:endParaRPr lang="en-US"/>
          </a:p>
        </p:txBody>
      </p:sp>
    </p:spTree>
    <p:extLst>
      <p:ext uri="{BB962C8B-B14F-4D97-AF65-F5344CB8AC3E}">
        <p14:creationId xmlns:p14="http://schemas.microsoft.com/office/powerpoint/2010/main" val="24618491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533E96-F078-4B3D-A8F4-F1AF21EBC357}" type="slidenum">
              <a:rPr lang="en-US" smtClean="0"/>
              <a:t>33</a:t>
            </a:fld>
            <a:endParaRPr lang="en-US"/>
          </a:p>
        </p:txBody>
      </p:sp>
    </p:spTree>
    <p:extLst>
      <p:ext uri="{BB962C8B-B14F-4D97-AF65-F5344CB8AC3E}">
        <p14:creationId xmlns:p14="http://schemas.microsoft.com/office/powerpoint/2010/main" val="21236478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smtClean="0"/>
              <a:t>טשטוש</a:t>
            </a:r>
            <a:r>
              <a:rPr lang="he-IL" baseline="0" dirty="0" smtClean="0"/>
              <a:t> לעומת תמונה מגורענת</a:t>
            </a:r>
            <a:endParaRPr lang="en-US" dirty="0"/>
          </a:p>
        </p:txBody>
      </p:sp>
      <p:sp>
        <p:nvSpPr>
          <p:cNvPr id="4" name="Slide Number Placeholder 3"/>
          <p:cNvSpPr>
            <a:spLocks noGrp="1"/>
          </p:cNvSpPr>
          <p:nvPr>
            <p:ph type="sldNum" sz="quarter" idx="10"/>
          </p:nvPr>
        </p:nvSpPr>
        <p:spPr/>
        <p:txBody>
          <a:bodyPr/>
          <a:lstStyle/>
          <a:p>
            <a:fld id="{AF533E96-F078-4B3D-A8F4-F1AF21EBC357}" type="slidenum">
              <a:rPr lang="en-US" smtClean="0"/>
              <a:t>34</a:t>
            </a:fld>
            <a:endParaRPr lang="en-US"/>
          </a:p>
        </p:txBody>
      </p:sp>
    </p:spTree>
    <p:extLst>
      <p:ext uri="{BB962C8B-B14F-4D97-AF65-F5344CB8AC3E}">
        <p14:creationId xmlns:p14="http://schemas.microsoft.com/office/powerpoint/2010/main" val="27057114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533E96-F078-4B3D-A8F4-F1AF21EBC357}" type="slidenum">
              <a:rPr lang="en-US" smtClean="0"/>
              <a:t>35</a:t>
            </a:fld>
            <a:endParaRPr lang="en-US"/>
          </a:p>
        </p:txBody>
      </p:sp>
    </p:spTree>
    <p:extLst>
      <p:ext uri="{BB962C8B-B14F-4D97-AF65-F5344CB8AC3E}">
        <p14:creationId xmlns:p14="http://schemas.microsoft.com/office/powerpoint/2010/main" val="39005832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533E96-F078-4B3D-A8F4-F1AF21EBC357}" type="slidenum">
              <a:rPr lang="en-US" smtClean="0"/>
              <a:t>36</a:t>
            </a:fld>
            <a:endParaRPr lang="en-US"/>
          </a:p>
        </p:txBody>
      </p:sp>
    </p:spTree>
    <p:extLst>
      <p:ext uri="{BB962C8B-B14F-4D97-AF65-F5344CB8AC3E}">
        <p14:creationId xmlns:p14="http://schemas.microsoft.com/office/powerpoint/2010/main" val="30560805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533E96-F078-4B3D-A8F4-F1AF21EBC357}" type="slidenum">
              <a:rPr lang="en-US" smtClean="0"/>
              <a:t>37</a:t>
            </a:fld>
            <a:endParaRPr lang="en-US"/>
          </a:p>
        </p:txBody>
      </p:sp>
    </p:spTree>
    <p:extLst>
      <p:ext uri="{BB962C8B-B14F-4D97-AF65-F5344CB8AC3E}">
        <p14:creationId xmlns:p14="http://schemas.microsoft.com/office/powerpoint/2010/main" val="1389648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baseline="0" dirty="0" smtClean="0"/>
              <a:t>מערכות לומדות, ובעיקר כאלו המבוססות על רשתות ניורונים, לאט לאט נהיות חלק משמעותי מהחיים שלנו באספקטים רבים:</a:t>
            </a:r>
          </a:p>
          <a:p>
            <a:pPr algn="r" rtl="1"/>
            <a:r>
              <a:rPr lang="he-IL" baseline="0" dirty="0" smtClean="0"/>
              <a:t>זיהוי קולי (סירי, אלכסה), תרגום אוטומטי, עיבוד תמונה וזיהוי אובייקטים.</a:t>
            </a:r>
          </a:p>
          <a:p>
            <a:pPr algn="r" rtl="1"/>
            <a:r>
              <a:rPr lang="he-IL" baseline="0" dirty="0" smtClean="0"/>
              <a:t>בנושאים רבים התוצאות שלהם התעלו על ביצועים של בני אדם.</a:t>
            </a:r>
          </a:p>
          <a:p>
            <a:pPr algn="r" rtl="1"/>
            <a:endParaRPr lang="he-IL" baseline="0" dirty="0" smtClean="0"/>
          </a:p>
          <a:p>
            <a:pPr algn="r" rtl="1"/>
            <a:r>
              <a:rPr lang="he-IL" baseline="0" dirty="0" smtClean="0"/>
              <a:t>אז כמו בתעשיית המחשבים שנהיית נפוצה והפכה בייתית בשנות ה-80 וה-90, קודם רצים לקידמה ורק אז חוזרים אחורה ומגלים כמה פירצות הגנה השארנו מאחור , ככה גם בעולם של </a:t>
            </a:r>
            <a:r>
              <a:rPr lang="en-US" baseline="0" dirty="0" smtClean="0"/>
              <a:t>ML</a:t>
            </a:r>
            <a:r>
              <a:rPr lang="he-IL" baseline="0" dirty="0" smtClean="0"/>
              <a:t>.</a:t>
            </a:r>
          </a:p>
          <a:p>
            <a:pPr algn="r" rtl="1"/>
            <a:endParaRPr lang="he-IL" baseline="0" dirty="0" smtClean="0"/>
          </a:p>
          <a:p>
            <a:pPr algn="r" rtl="1"/>
            <a:r>
              <a:rPr lang="he-IL" baseline="0" dirty="0" smtClean="0"/>
              <a:t> </a:t>
            </a:r>
            <a:endParaRPr lang="en-US" dirty="0"/>
          </a:p>
        </p:txBody>
      </p:sp>
      <p:sp>
        <p:nvSpPr>
          <p:cNvPr id="4" name="Slide Number Placeholder 3"/>
          <p:cNvSpPr>
            <a:spLocks noGrp="1"/>
          </p:cNvSpPr>
          <p:nvPr>
            <p:ph type="sldNum" sz="quarter" idx="10"/>
          </p:nvPr>
        </p:nvSpPr>
        <p:spPr/>
        <p:txBody>
          <a:bodyPr/>
          <a:lstStyle/>
          <a:p>
            <a:fld id="{AF533E96-F078-4B3D-A8F4-F1AF21EBC357}" type="slidenum">
              <a:rPr lang="en-US" smtClean="0"/>
              <a:t>4</a:t>
            </a:fld>
            <a:endParaRPr lang="en-US"/>
          </a:p>
        </p:txBody>
      </p:sp>
    </p:spTree>
    <p:extLst>
      <p:ext uri="{BB962C8B-B14F-4D97-AF65-F5344CB8AC3E}">
        <p14:creationId xmlns:p14="http://schemas.microsoft.com/office/powerpoint/2010/main" val="24423363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533E96-F078-4B3D-A8F4-F1AF21EBC357}" type="slidenum">
              <a:rPr lang="en-US" smtClean="0"/>
              <a:t>38</a:t>
            </a:fld>
            <a:endParaRPr lang="en-US"/>
          </a:p>
        </p:txBody>
      </p:sp>
    </p:spTree>
    <p:extLst>
      <p:ext uri="{BB962C8B-B14F-4D97-AF65-F5344CB8AC3E}">
        <p14:creationId xmlns:p14="http://schemas.microsoft.com/office/powerpoint/2010/main" val="38313682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533E96-F078-4B3D-A8F4-F1AF21EBC357}" type="slidenum">
              <a:rPr lang="en-US" smtClean="0"/>
              <a:t>39</a:t>
            </a:fld>
            <a:endParaRPr lang="en-US"/>
          </a:p>
        </p:txBody>
      </p:sp>
    </p:spTree>
    <p:extLst>
      <p:ext uri="{BB962C8B-B14F-4D97-AF65-F5344CB8AC3E}">
        <p14:creationId xmlns:p14="http://schemas.microsoft.com/office/powerpoint/2010/main" val="25061050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533E96-F078-4B3D-A8F4-F1AF21EBC357}" type="slidenum">
              <a:rPr lang="en-US" smtClean="0"/>
              <a:t>40</a:t>
            </a:fld>
            <a:endParaRPr lang="en-US"/>
          </a:p>
        </p:txBody>
      </p:sp>
    </p:spTree>
    <p:extLst>
      <p:ext uri="{BB962C8B-B14F-4D97-AF65-F5344CB8AC3E}">
        <p14:creationId xmlns:p14="http://schemas.microsoft.com/office/powerpoint/2010/main" val="20076988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533E96-F078-4B3D-A8F4-F1AF21EBC357}" type="slidenum">
              <a:rPr lang="en-US" smtClean="0"/>
              <a:t>45</a:t>
            </a:fld>
            <a:endParaRPr lang="en-US"/>
          </a:p>
        </p:txBody>
      </p:sp>
    </p:spTree>
    <p:extLst>
      <p:ext uri="{BB962C8B-B14F-4D97-AF65-F5344CB8AC3E}">
        <p14:creationId xmlns:p14="http://schemas.microsoft.com/office/powerpoint/2010/main" val="20711287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533E96-F078-4B3D-A8F4-F1AF21EBC357}" type="slidenum">
              <a:rPr lang="en-US" smtClean="0"/>
              <a:t>46</a:t>
            </a:fld>
            <a:endParaRPr lang="en-US"/>
          </a:p>
        </p:txBody>
      </p:sp>
    </p:spTree>
    <p:extLst>
      <p:ext uri="{BB962C8B-B14F-4D97-AF65-F5344CB8AC3E}">
        <p14:creationId xmlns:p14="http://schemas.microsoft.com/office/powerpoint/2010/main" val="25226033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533E96-F078-4B3D-A8F4-F1AF21EBC357}" type="slidenum">
              <a:rPr lang="en-US" smtClean="0"/>
              <a:t>47</a:t>
            </a:fld>
            <a:endParaRPr lang="en-US"/>
          </a:p>
        </p:txBody>
      </p:sp>
    </p:spTree>
    <p:extLst>
      <p:ext uri="{BB962C8B-B14F-4D97-AF65-F5344CB8AC3E}">
        <p14:creationId xmlns:p14="http://schemas.microsoft.com/office/powerpoint/2010/main" val="22526182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533E96-F078-4B3D-A8F4-F1AF21EBC357}" type="slidenum">
              <a:rPr lang="en-US" smtClean="0"/>
              <a:t>49</a:t>
            </a:fld>
            <a:endParaRPr lang="en-US"/>
          </a:p>
        </p:txBody>
      </p:sp>
    </p:spTree>
    <p:extLst>
      <p:ext uri="{BB962C8B-B14F-4D97-AF65-F5344CB8AC3E}">
        <p14:creationId xmlns:p14="http://schemas.microsoft.com/office/powerpoint/2010/main" val="29330138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533E96-F078-4B3D-A8F4-F1AF21EBC357}" type="slidenum">
              <a:rPr lang="en-US" smtClean="0"/>
              <a:t>50</a:t>
            </a:fld>
            <a:endParaRPr lang="en-US"/>
          </a:p>
        </p:txBody>
      </p:sp>
    </p:spTree>
    <p:extLst>
      <p:ext uri="{BB962C8B-B14F-4D97-AF65-F5344CB8AC3E}">
        <p14:creationId xmlns:p14="http://schemas.microsoft.com/office/powerpoint/2010/main" val="41940028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533E96-F078-4B3D-A8F4-F1AF21EBC357}" type="slidenum">
              <a:rPr lang="en-US" smtClean="0"/>
              <a:t>51</a:t>
            </a:fld>
            <a:endParaRPr lang="en-US"/>
          </a:p>
        </p:txBody>
      </p:sp>
    </p:spTree>
    <p:extLst>
      <p:ext uri="{BB962C8B-B14F-4D97-AF65-F5344CB8AC3E}">
        <p14:creationId xmlns:p14="http://schemas.microsoft.com/office/powerpoint/2010/main" val="1095800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smtClean="0"/>
              <a:t>הייתי רוצה להתחיל ישר מהסיבה</a:t>
            </a:r>
            <a:r>
              <a:rPr lang="he-IL" baseline="0" dirty="0" smtClean="0"/>
              <a:t> ומההשראה ניתן להגיד לפרוייקט הזה.</a:t>
            </a:r>
          </a:p>
          <a:p>
            <a:pPr algn="r" rtl="1"/>
            <a:endParaRPr lang="he-IL" baseline="0" dirty="0" smtClean="0"/>
          </a:p>
          <a:p>
            <a:pPr algn="r" rtl="1"/>
            <a:r>
              <a:rPr lang="he-IL" baseline="0" dirty="0" smtClean="0"/>
              <a:t>תכף ננצלול באמת להגדרות ונוסחאות ואיך אנחנו מציעים להתמודד עם הבעיה הזו.</a:t>
            </a:r>
          </a:p>
          <a:p>
            <a:pPr algn="r" rtl="1"/>
            <a:endParaRPr lang="he-IL" baseline="0" dirty="0" smtClean="0"/>
          </a:p>
          <a:p>
            <a:pPr algn="r" rtl="1"/>
            <a:r>
              <a:rPr lang="he-IL" baseline="0" dirty="0" smtClean="0"/>
              <a:t>אבל קודם כל ניקח מקרה מהחיים.</a:t>
            </a:r>
          </a:p>
          <a:p>
            <a:pPr algn="r" rtl="1"/>
            <a:endParaRPr lang="he-IL" baseline="0" dirty="0" smtClean="0"/>
          </a:p>
          <a:p>
            <a:pPr algn="r" rtl="1"/>
            <a:r>
              <a:rPr lang="he-IL" baseline="0" dirty="0" smtClean="0"/>
              <a:t>אחד הנושאים הכי חמים שיכנסו ממש בקרוב הוא הרכב האוטונומי.</a:t>
            </a:r>
          </a:p>
          <a:p>
            <a:pPr algn="r" rtl="1"/>
            <a:r>
              <a:rPr lang="he-IL" baseline="0" dirty="0" smtClean="0"/>
              <a:t>עכשיו הנושא הזה הוא קרוב לליבי גם כי אני חושב שהוא משמעותי לחיים שלנו וגם כי אחי עובד במוביליי וספציפית בצוות שאחראי על זיהוי התמרורים שם.</a:t>
            </a:r>
          </a:p>
          <a:p>
            <a:pPr algn="r" rtl="1"/>
            <a:endParaRPr lang="he-IL" baseline="0" dirty="0" smtClean="0"/>
          </a:p>
          <a:p>
            <a:pPr algn="r" rtl="1"/>
            <a:r>
              <a:rPr lang="he-IL" baseline="0" dirty="0" smtClean="0"/>
              <a:t>מסתבר, שישנן מספר שיטות שניתן לבצע בהן שינויים קטנים בקלט, כאלו שלא נראים בעין, אבל כן יגרמו למכונה שלמדה תמרורים לזהות תמרור עצור כתמרור כניסה לדרך מהירה במקרה הזה, ועוד במידת וודאות גבוהה.</a:t>
            </a:r>
          </a:p>
          <a:p>
            <a:pPr algn="r" rtl="1"/>
            <a:r>
              <a:rPr lang="he-IL" baseline="0" dirty="0" smtClean="0"/>
              <a:t> </a:t>
            </a:r>
            <a:endParaRPr lang="en-US" dirty="0"/>
          </a:p>
        </p:txBody>
      </p:sp>
      <p:sp>
        <p:nvSpPr>
          <p:cNvPr id="4" name="Slide Number Placeholder 3"/>
          <p:cNvSpPr>
            <a:spLocks noGrp="1"/>
          </p:cNvSpPr>
          <p:nvPr>
            <p:ph type="sldNum" sz="quarter" idx="10"/>
          </p:nvPr>
        </p:nvSpPr>
        <p:spPr/>
        <p:txBody>
          <a:bodyPr/>
          <a:lstStyle/>
          <a:p>
            <a:fld id="{AF533E96-F078-4B3D-A8F4-F1AF21EBC357}" type="slidenum">
              <a:rPr lang="en-US" smtClean="0"/>
              <a:t>5</a:t>
            </a:fld>
            <a:endParaRPr lang="en-US"/>
          </a:p>
        </p:txBody>
      </p:sp>
    </p:spTree>
    <p:extLst>
      <p:ext uri="{BB962C8B-B14F-4D97-AF65-F5344CB8AC3E}">
        <p14:creationId xmlns:p14="http://schemas.microsoft.com/office/powerpoint/2010/main" val="1325382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533E96-F078-4B3D-A8F4-F1AF21EBC357}" type="slidenum">
              <a:rPr lang="en-US" smtClean="0"/>
              <a:t>6</a:t>
            </a:fld>
            <a:endParaRPr lang="en-US"/>
          </a:p>
        </p:txBody>
      </p:sp>
    </p:spTree>
    <p:extLst>
      <p:ext uri="{BB962C8B-B14F-4D97-AF65-F5344CB8AC3E}">
        <p14:creationId xmlns:p14="http://schemas.microsoft.com/office/powerpoint/2010/main" val="701522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533E96-F078-4B3D-A8F4-F1AF21EBC357}" type="slidenum">
              <a:rPr lang="en-US" smtClean="0"/>
              <a:t>7</a:t>
            </a:fld>
            <a:endParaRPr lang="en-US"/>
          </a:p>
        </p:txBody>
      </p:sp>
    </p:spTree>
    <p:extLst>
      <p:ext uri="{BB962C8B-B14F-4D97-AF65-F5344CB8AC3E}">
        <p14:creationId xmlns:p14="http://schemas.microsoft.com/office/powerpoint/2010/main" val="2066431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533E96-F078-4B3D-A8F4-F1AF21EBC357}" type="slidenum">
              <a:rPr lang="en-US" smtClean="0"/>
              <a:t>8</a:t>
            </a:fld>
            <a:endParaRPr lang="en-US"/>
          </a:p>
        </p:txBody>
      </p:sp>
    </p:spTree>
    <p:extLst>
      <p:ext uri="{BB962C8B-B14F-4D97-AF65-F5344CB8AC3E}">
        <p14:creationId xmlns:p14="http://schemas.microsoft.com/office/powerpoint/2010/main" val="3014605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he-IL" dirty="0" smtClean="0"/>
              <a:t>2013</a:t>
            </a:r>
            <a:r>
              <a:rPr lang="he-IL" baseline="0" dirty="0" smtClean="0"/>
              <a:t> – גילוי ראשון של חוקרים מגוגל</a:t>
            </a:r>
          </a:p>
          <a:p>
            <a:pPr algn="r" rtl="1"/>
            <a:r>
              <a:rPr lang="he-IL" baseline="0" dirty="0" smtClean="0"/>
              <a:t>2014 – אלגוריתם ראשון ליצירה אוטומטית של תמונות אדורסליות </a:t>
            </a:r>
            <a:r>
              <a:rPr lang="en-US" baseline="0" dirty="0" smtClean="0"/>
              <a:t>FGSM</a:t>
            </a:r>
            <a:r>
              <a:rPr lang="he-IL" baseline="0" dirty="0" smtClean="0"/>
              <a:t>, השיטה הכי נפוצה עד כה</a:t>
            </a:r>
          </a:p>
          <a:p>
            <a:pPr algn="r" rtl="1"/>
            <a:r>
              <a:rPr lang="he-IL" baseline="0" dirty="0" smtClean="0"/>
              <a:t>2015 – עד עכשיו השתמשו בנורמה 1 או 2, כעת פעם ראשונה בנורמה אפס (מיהם הפיקסלים שהכי משפיעים בתמונה, סופרים רק את כמות הפקיסלים שהשתנתה ולא כמה)</a:t>
            </a:r>
          </a:p>
          <a:p>
            <a:pPr algn="r" rtl="1"/>
            <a:r>
              <a:rPr lang="he-IL" baseline="0" dirty="0" smtClean="0"/>
              <a:t>2016 – וריאציות רבות לאלגוריתם ה-</a:t>
            </a:r>
            <a:r>
              <a:rPr lang="en-US" baseline="0" dirty="0" smtClean="0"/>
              <a:t>FGSM</a:t>
            </a:r>
            <a:r>
              <a:rPr lang="he-IL" baseline="0" dirty="0" smtClean="0"/>
              <a:t>, ....</a:t>
            </a:r>
          </a:p>
          <a:p>
            <a:pPr algn="r" rtl="1"/>
            <a:endParaRPr lang="he-IL" baseline="0" dirty="0" smtClean="0"/>
          </a:p>
          <a:p>
            <a:pPr algn="r" rtl="1"/>
            <a:endParaRPr lang="he-IL" baseline="0" dirty="0" smtClean="0"/>
          </a:p>
          <a:p>
            <a:pPr algn="r" rtl="1"/>
            <a:r>
              <a:rPr lang="he-IL" baseline="0" dirty="0" smtClean="0"/>
              <a:t>2019 – לקחו לאקסטרים את </a:t>
            </a:r>
            <a:r>
              <a:rPr lang="en-US" baseline="0" dirty="0" smtClean="0"/>
              <a:t>JSMA</a:t>
            </a:r>
            <a:r>
              <a:rPr lang="he-IL" baseline="0" dirty="0" smtClean="0"/>
              <a:t>, ככה שרק פיקסל אחד משתנה בתמונה</a:t>
            </a:r>
            <a:endParaRPr lang="en-US" dirty="0"/>
          </a:p>
        </p:txBody>
      </p:sp>
      <p:sp>
        <p:nvSpPr>
          <p:cNvPr id="4" name="Slide Number Placeholder 3"/>
          <p:cNvSpPr>
            <a:spLocks noGrp="1"/>
          </p:cNvSpPr>
          <p:nvPr>
            <p:ph type="sldNum" sz="quarter" idx="10"/>
          </p:nvPr>
        </p:nvSpPr>
        <p:spPr/>
        <p:txBody>
          <a:bodyPr/>
          <a:lstStyle/>
          <a:p>
            <a:fld id="{AF533E96-F078-4B3D-A8F4-F1AF21EBC357}" type="slidenum">
              <a:rPr lang="en-US" smtClean="0"/>
              <a:t>11</a:t>
            </a:fld>
            <a:endParaRPr lang="en-US"/>
          </a:p>
        </p:txBody>
      </p:sp>
    </p:spTree>
    <p:extLst>
      <p:ext uri="{BB962C8B-B14F-4D97-AF65-F5344CB8AC3E}">
        <p14:creationId xmlns:p14="http://schemas.microsoft.com/office/powerpoint/2010/main" val="1794582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en-US" dirty="0" smtClean="0"/>
              <a:t>J –</a:t>
            </a:r>
            <a:r>
              <a:rPr lang="en-US" baseline="0" dirty="0" smtClean="0"/>
              <a:t> loss function</a:t>
            </a:r>
          </a:p>
          <a:p>
            <a:pPr algn="r" rtl="1"/>
            <a:r>
              <a:rPr lang="he-IL" baseline="0" dirty="0" smtClean="0"/>
              <a:t>רוצים למקסם את פונקציית ה-</a:t>
            </a:r>
            <a:r>
              <a:rPr lang="en-US" baseline="0" dirty="0" smtClean="0"/>
              <a:t>loss</a:t>
            </a:r>
            <a:r>
              <a:rPr lang="he-IL" baseline="0" dirty="0" smtClean="0"/>
              <a:t> כך שהשינוי בתמונה </a:t>
            </a:r>
            <a:r>
              <a:rPr lang="en-US" baseline="0" dirty="0" smtClean="0"/>
              <a:t>x</a:t>
            </a:r>
            <a:r>
              <a:rPr lang="he-IL" baseline="0" dirty="0" smtClean="0"/>
              <a:t> יהיה קטן מאפסילון.</a:t>
            </a:r>
          </a:p>
          <a:p>
            <a:pPr algn="r" rtl="1"/>
            <a:endParaRPr lang="he-IL" baseline="0" dirty="0" smtClean="0"/>
          </a:p>
          <a:p>
            <a:pPr algn="r" rtl="1"/>
            <a:r>
              <a:rPr lang="he-IL" baseline="0" dirty="0" smtClean="0"/>
              <a:t>מניחים ליניאריות בסביבת הנקודה.</a:t>
            </a:r>
          </a:p>
          <a:p>
            <a:pPr algn="r" rtl="1"/>
            <a:endParaRPr lang="en-US" dirty="0"/>
          </a:p>
        </p:txBody>
      </p:sp>
      <p:sp>
        <p:nvSpPr>
          <p:cNvPr id="4" name="Slide Number Placeholder 3"/>
          <p:cNvSpPr>
            <a:spLocks noGrp="1"/>
          </p:cNvSpPr>
          <p:nvPr>
            <p:ph type="sldNum" sz="quarter" idx="10"/>
          </p:nvPr>
        </p:nvSpPr>
        <p:spPr/>
        <p:txBody>
          <a:bodyPr/>
          <a:lstStyle/>
          <a:p>
            <a:fld id="{AF533E96-F078-4B3D-A8F4-F1AF21EBC357}" type="slidenum">
              <a:rPr lang="en-US" smtClean="0"/>
              <a:t>12</a:t>
            </a:fld>
            <a:endParaRPr lang="en-US"/>
          </a:p>
        </p:txBody>
      </p:sp>
    </p:spTree>
    <p:extLst>
      <p:ext uri="{BB962C8B-B14F-4D97-AF65-F5344CB8AC3E}">
        <p14:creationId xmlns:p14="http://schemas.microsoft.com/office/powerpoint/2010/main" val="34933099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266589" y="1808225"/>
            <a:ext cx="4733855" cy="1527050"/>
          </a:xfrm>
          <a:noFill/>
          <a:effectLst>
            <a:outerShdw blurRad="50800" dist="38100" dir="2700000" algn="tl" rotWithShape="0">
              <a:prstClr val="black">
                <a:alpha val="40000"/>
              </a:prstClr>
            </a:outerShdw>
          </a:effectLst>
        </p:spPr>
        <p:txBody>
          <a:bodyPr>
            <a:normAutofit/>
          </a:bodyPr>
          <a:lstStyle>
            <a:lvl1pPr algn="r">
              <a:defRPr sz="3600">
                <a:solidFill>
                  <a:schemeClr val="bg1"/>
                </a:solidFill>
              </a:defRPr>
            </a:lvl1pPr>
          </a:lstStyle>
          <a:p>
            <a:r>
              <a:rPr lang="en-US" dirty="0"/>
              <a:t>Click to edit </a:t>
            </a:r>
            <a:r>
              <a:rPr lang="en-US" dirty="0" smtClean="0"/>
              <a:t/>
            </a:r>
            <a:br>
              <a:rPr lang="en-US" dirty="0" smtClean="0"/>
            </a:br>
            <a:r>
              <a:rPr lang="en-US" dirty="0" smtClean="0"/>
              <a:t>Master </a:t>
            </a:r>
            <a:r>
              <a:rPr lang="en-US" dirty="0"/>
              <a:t>title style</a:t>
            </a:r>
          </a:p>
        </p:txBody>
      </p:sp>
      <p:sp>
        <p:nvSpPr>
          <p:cNvPr id="3" name="Subtitle 2"/>
          <p:cNvSpPr>
            <a:spLocks noGrp="1"/>
          </p:cNvSpPr>
          <p:nvPr>
            <p:ph type="subTitle" idx="1"/>
          </p:nvPr>
        </p:nvSpPr>
        <p:spPr>
          <a:xfrm>
            <a:off x="3503066" y="3793390"/>
            <a:ext cx="5497378" cy="763525"/>
          </a:xfrm>
        </p:spPr>
        <p:txBody>
          <a:bodyPr>
            <a:normAutofit/>
          </a:bodyPr>
          <a:lstStyle>
            <a:lvl1pPr marL="0" indent="0" algn="r">
              <a:buNone/>
              <a:defRPr sz="2800" b="0" i="0">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a:t>
            </a:r>
            <a:r>
              <a:rPr lang="en-US" dirty="0" smtClean="0"/>
              <a:t>Master </a:t>
            </a:r>
            <a:r>
              <a:rPr lang="en-US" dirty="0"/>
              <a:t>subtitle style</a:t>
            </a:r>
          </a:p>
        </p:txBody>
      </p:sp>
      <p:sp>
        <p:nvSpPr>
          <p:cNvPr id="4" name="Date Placeholder 3"/>
          <p:cNvSpPr>
            <a:spLocks noGrp="1"/>
          </p:cNvSpPr>
          <p:nvPr>
            <p:ph type="dt" sz="half" idx="10"/>
          </p:nvPr>
        </p:nvSpPr>
        <p:spPr/>
        <p:txBody>
          <a:bodyPr/>
          <a:lstStyle/>
          <a:p>
            <a:fld id="{53074F12-AA26-4AC8-9962-C36BB8F32554}" type="datetimeFigureOut">
              <a:rPr lang="en-US" smtClean="0"/>
              <a:pPr/>
              <a:t>6/12/2020</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25387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6/12/2020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7760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6/12/2020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428665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6/12/2020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pic>
        <p:nvPicPr>
          <p:cNvPr id="7" name="Picture 6" descr="E:\websites\free-power-point-templates\2012\logos.png">
            <a:extLst>
              <a:ext uri="{FF2B5EF4-FFF2-40B4-BE49-F238E27FC236}">
                <a16:creationId xmlns:a16="http://schemas.microsoft.com/office/drawing/2014/main" id="{08B89D22-1D6E-450B-881F-4D2A4C527F7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3808475" y="2326213"/>
            <a:ext cx="1463784" cy="52696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609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4375" y="281175"/>
            <a:ext cx="8246070" cy="763525"/>
          </a:xfrm>
        </p:spPr>
        <p:txBody>
          <a:bodyPr>
            <a:normAutofit/>
          </a:bodyPr>
          <a:lstStyle>
            <a:lvl1pPr algn="r">
              <a:defRPr sz="3600" baseline="0">
                <a:solidFill>
                  <a:schemeClr val="accent5"/>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448966" y="1502815"/>
            <a:ext cx="8246070" cy="3359510"/>
          </a:xfrm>
        </p:spPr>
        <p:txBody>
          <a:bodyPr/>
          <a:lstStyle>
            <a:lvl1pPr algn="l">
              <a:defRPr sz="2800">
                <a:solidFill>
                  <a:schemeClr val="accent1">
                    <a:lumMod val="50000"/>
                  </a:schemeClr>
                </a:solidFill>
              </a:defRPr>
            </a:lvl1pPr>
            <a:lvl2pPr algn="l">
              <a:defRPr>
                <a:solidFill>
                  <a:schemeClr val="accent1">
                    <a:lumMod val="50000"/>
                  </a:schemeClr>
                </a:solidFill>
              </a:defRPr>
            </a:lvl2pPr>
            <a:lvl3pPr algn="l">
              <a:defRPr>
                <a:solidFill>
                  <a:schemeClr val="accent1">
                    <a:lumMod val="50000"/>
                  </a:schemeClr>
                </a:solidFill>
              </a:defRPr>
            </a:lvl3pPr>
            <a:lvl4pPr algn="l">
              <a:defRPr>
                <a:solidFill>
                  <a:schemeClr val="accent1">
                    <a:lumMod val="50000"/>
                  </a:schemeClr>
                </a:solidFill>
              </a:defRPr>
            </a:lvl4pPr>
            <a:lvl5pPr algn="l">
              <a:defRPr>
                <a:solidFill>
                  <a:schemeClr val="accent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6/12/2020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64471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6260" y="281175"/>
            <a:ext cx="6566315" cy="725349"/>
          </a:xfrm>
          <a:noFill/>
        </p:spPr>
        <p:txBody>
          <a:bodyPr>
            <a:normAutofit/>
          </a:bodyPr>
          <a:lstStyle>
            <a:lvl1pPr algn="l">
              <a:defRPr sz="3600">
                <a:solidFill>
                  <a:schemeClr val="accent5"/>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296260" y="1197405"/>
            <a:ext cx="6566315" cy="3511061"/>
          </a:xfrm>
        </p:spPr>
        <p:txBody>
          <a:bodyPr/>
          <a:lstStyle>
            <a:lvl1pPr algn="l">
              <a:defRPr sz="2800">
                <a:solidFill>
                  <a:schemeClr val="accent5">
                    <a:lumMod val="40000"/>
                    <a:lumOff val="60000"/>
                  </a:schemeClr>
                </a:solidFill>
              </a:defRPr>
            </a:lvl1pPr>
            <a:lvl2pPr algn="l">
              <a:defRPr>
                <a:solidFill>
                  <a:schemeClr val="accent5">
                    <a:lumMod val="40000"/>
                    <a:lumOff val="60000"/>
                  </a:schemeClr>
                </a:solidFill>
              </a:defRPr>
            </a:lvl2pPr>
            <a:lvl3pPr algn="l">
              <a:defRPr>
                <a:solidFill>
                  <a:schemeClr val="accent5">
                    <a:lumMod val="40000"/>
                    <a:lumOff val="60000"/>
                  </a:schemeClr>
                </a:solidFill>
              </a:defRPr>
            </a:lvl3pPr>
            <a:lvl4pPr algn="l">
              <a:defRPr>
                <a:solidFill>
                  <a:schemeClr val="accent5">
                    <a:lumMod val="40000"/>
                    <a:lumOff val="60000"/>
                  </a:schemeClr>
                </a:solidFill>
              </a:defRPr>
            </a:lvl4pPr>
            <a:lvl5pPr algn="l">
              <a:defRPr>
                <a:solidFill>
                  <a:schemeClr val="accent5">
                    <a:lumMod val="40000"/>
                    <a:lumOff val="6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6/12/2020</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2939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6/12/2020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86344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074F12-AA26-4AC8-9962-C36BB8F32554}" type="datetimeFigureOut">
              <a:rPr lang="en-US" smtClean="0"/>
              <a:pPr/>
              <a:t>6/12/2020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55679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54375" y="281175"/>
            <a:ext cx="8246070" cy="763525"/>
          </a:xfrm>
        </p:spPr>
        <p:txBody>
          <a:bodyPr>
            <a:normAutofit/>
          </a:bodyPr>
          <a:lstStyle>
            <a:lvl1pPr algn="r">
              <a:defRPr sz="3600" baseline="0">
                <a:solidFill>
                  <a:schemeClr val="accent5"/>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Text Placeholder 2"/>
          <p:cNvSpPr>
            <a:spLocks noGrp="1"/>
          </p:cNvSpPr>
          <p:nvPr>
            <p:ph type="body" idx="1"/>
          </p:nvPr>
        </p:nvSpPr>
        <p:spPr>
          <a:xfrm>
            <a:off x="536879" y="1655520"/>
            <a:ext cx="4040188" cy="479822"/>
          </a:xfrm>
        </p:spPr>
        <p:txBody>
          <a:bodyPr anchor="b"/>
          <a:lstStyle>
            <a:lvl1pPr marL="0" indent="0" algn="ctr">
              <a:buNone/>
              <a:defRPr sz="2400" b="1">
                <a:solidFill>
                  <a:schemeClr val="accent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36879" y="2127917"/>
            <a:ext cx="4040188" cy="2276294"/>
          </a:xfrm>
        </p:spPr>
        <p:txBody>
          <a:bodyPr/>
          <a:lstStyle>
            <a:lvl1pPr algn="ctr">
              <a:defRPr sz="2400">
                <a:solidFill>
                  <a:schemeClr val="tx2">
                    <a:lumMod val="75000"/>
                  </a:schemeClr>
                </a:solidFill>
              </a:defRPr>
            </a:lvl1pPr>
            <a:lvl2pPr algn="ctr">
              <a:defRPr sz="2000">
                <a:solidFill>
                  <a:schemeClr val="tx2">
                    <a:lumMod val="75000"/>
                  </a:schemeClr>
                </a:solidFill>
              </a:defRPr>
            </a:lvl2pPr>
            <a:lvl3pPr algn="ctr">
              <a:defRPr sz="1800">
                <a:solidFill>
                  <a:schemeClr val="tx2">
                    <a:lumMod val="75000"/>
                  </a:schemeClr>
                </a:solidFill>
              </a:defRPr>
            </a:lvl3pPr>
            <a:lvl4pPr algn="ctr">
              <a:defRPr sz="1600">
                <a:solidFill>
                  <a:schemeClr val="tx2">
                    <a:lumMod val="75000"/>
                  </a:schemeClr>
                </a:solidFill>
              </a:defRPr>
            </a:lvl4pPr>
            <a:lvl5pPr algn="ctr">
              <a:defRPr sz="1600">
                <a:solidFill>
                  <a:schemeClr val="tx2">
                    <a:lumMod val="75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572000" y="1655520"/>
            <a:ext cx="4041775" cy="479822"/>
          </a:xfrm>
        </p:spPr>
        <p:txBody>
          <a:bodyPr anchor="b"/>
          <a:lstStyle>
            <a:lvl1pPr marL="0" indent="0" algn="ctr">
              <a:buNone/>
              <a:defRPr sz="2400" b="1">
                <a:solidFill>
                  <a:schemeClr val="accent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572000" y="2127917"/>
            <a:ext cx="4041775" cy="2276294"/>
          </a:xfrm>
        </p:spPr>
        <p:txBody>
          <a:bodyPr/>
          <a:lstStyle>
            <a:lvl1pPr algn="ctr">
              <a:defRPr sz="2400">
                <a:solidFill>
                  <a:schemeClr val="tx2">
                    <a:lumMod val="75000"/>
                  </a:schemeClr>
                </a:solidFill>
              </a:defRPr>
            </a:lvl1pPr>
            <a:lvl2pPr algn="ctr">
              <a:defRPr sz="2000">
                <a:solidFill>
                  <a:schemeClr val="tx2">
                    <a:lumMod val="75000"/>
                  </a:schemeClr>
                </a:solidFill>
              </a:defRPr>
            </a:lvl2pPr>
            <a:lvl3pPr algn="ctr">
              <a:defRPr sz="1800">
                <a:solidFill>
                  <a:schemeClr val="tx2">
                    <a:lumMod val="75000"/>
                  </a:schemeClr>
                </a:solidFill>
              </a:defRPr>
            </a:lvl3pPr>
            <a:lvl4pPr algn="ctr">
              <a:defRPr sz="1600">
                <a:solidFill>
                  <a:schemeClr val="tx2">
                    <a:lumMod val="75000"/>
                  </a:schemeClr>
                </a:solidFill>
              </a:defRPr>
            </a:lvl4pPr>
            <a:lvl5pPr algn="ctr">
              <a:defRPr sz="1600">
                <a:solidFill>
                  <a:schemeClr val="tx2">
                    <a:lumMod val="75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3074F12-AA26-4AC8-9962-C36BB8F32554}" type="datetimeFigureOut">
              <a:rPr lang="en-US" smtClean="0"/>
              <a:pPr/>
              <a:t>6/12/2020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12291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74F12-AA26-4AC8-9962-C36BB8F32554}" type="datetimeFigureOut">
              <a:rPr lang="en-US" smtClean="0"/>
              <a:pPr/>
              <a:t>6/12/2020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02977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6/12/2020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251864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6/12/2020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17445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74F12-AA26-4AC8-9962-C36BB8F32554}" type="datetimeFigureOut">
              <a:rPr lang="en-US" smtClean="0"/>
              <a:pPr/>
              <a:t>6/12/2020</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a:t>
            </a:fld>
            <a:endParaRPr lang="en-US"/>
          </a:p>
        </p:txBody>
      </p:sp>
      <p:sp>
        <p:nvSpPr>
          <p:cNvPr id="7" name="TextBox 6">
            <a:extLst>
              <a:ext uri="{FF2B5EF4-FFF2-40B4-BE49-F238E27FC236}">
                <a16:creationId xmlns:a16="http://schemas.microsoft.com/office/drawing/2014/main" id="{11E867DF-3DCA-4725-94F0-F2B6BD747A82}"/>
              </a:ext>
            </a:extLst>
          </p:cNvPr>
          <p:cNvSpPr txBox="1"/>
          <p:nvPr userDrawn="1"/>
        </p:nvSpPr>
        <p:spPr>
          <a:xfrm>
            <a:off x="-9150" y="5213747"/>
            <a:ext cx="8389625" cy="523220"/>
          </a:xfrm>
          <a:prstGeom prst="rect">
            <a:avLst/>
          </a:prstGeom>
          <a:noFill/>
        </p:spPr>
        <p:txBody>
          <a:bodyPr wrap="square" rtlCol="0">
            <a:spAutoFit/>
          </a:bodyPr>
          <a:lstStyle/>
          <a:p>
            <a:r>
              <a:rPr lang="en-US" sz="1400" dirty="0">
                <a:solidFill>
                  <a:schemeClr val="bg1">
                    <a:lumMod val="65000"/>
                  </a:schemeClr>
                </a:solidFill>
              </a:rPr>
              <a:t>This presentation uses a free template provided by FPPT.com</a:t>
            </a:r>
          </a:p>
          <a:p>
            <a:r>
              <a:rPr lang="en-US" sz="1400" dirty="0">
                <a:solidFill>
                  <a:schemeClr val="bg1">
                    <a:lumMod val="65000"/>
                  </a:schemeClr>
                </a:solidFill>
              </a:rPr>
              <a:t>www.free-power-point-templates.com</a:t>
            </a:r>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notesSlide" Target="../notesSlides/notesSlide8.xml"/><Relationship Id="rId7" Type="http://schemas.openxmlformats.org/officeDocument/2006/relationships/image" Target="../media/image14.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 Target="slide12.xml"/><Relationship Id="rId4" Type="http://schemas.openxmlformats.org/officeDocument/2006/relationships/image" Target="../media/image15.png"/><Relationship Id="rId9" Type="http://schemas.openxmlformats.org/officeDocument/2006/relationships/slide" Target="slide1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slide" Target="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slide" Target="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slide" Target="slide11.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15.xml"/><Relationship Id="rId7" Type="http://schemas.openxmlformats.org/officeDocument/2006/relationships/image" Target="../media/image27.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26.wmf"/><Relationship Id="rId4" Type="http://schemas.openxmlformats.org/officeDocument/2006/relationships/oleObject" Target="../embeddings/oleObject2.bin"/><Relationship Id="rId9" Type="http://schemas.openxmlformats.org/officeDocument/2006/relationships/image" Target="../media/image28.emf"/></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16.xml"/><Relationship Id="rId7"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9.png"/><Relationship Id="rId5" Type="http://schemas.openxmlformats.org/officeDocument/2006/relationships/image" Target="../media/image29.wmf"/><Relationship Id="rId4" Type="http://schemas.openxmlformats.org/officeDocument/2006/relationships/oleObject" Target="../embeddings/oleObject5.bin"/></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22.xml"/><Relationship Id="rId7" Type="http://schemas.openxmlformats.org/officeDocument/2006/relationships/image" Target="../media/image43.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44.wmf"/></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71.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70.png"/><Relationship Id="rId5" Type="http://schemas.openxmlformats.org/officeDocument/2006/relationships/image" Target="../media/image69.wmf"/><Relationship Id="rId4" Type="http://schemas.openxmlformats.org/officeDocument/2006/relationships/oleObject" Target="../embeddings/oleObject8.bin"/></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07080" y="1808225"/>
            <a:ext cx="7940660" cy="1832460"/>
          </a:xfrm>
        </p:spPr>
        <p:txBody>
          <a:bodyPr/>
          <a:lstStyle/>
          <a:p>
            <a:r>
              <a:rPr lang="en-US" b="1" dirty="0"/>
              <a:t>The Dimension </a:t>
            </a:r>
            <a:r>
              <a:rPr lang="en-US" b="1" dirty="0" smtClean="0"/>
              <a:t>Effect</a:t>
            </a:r>
            <a:br>
              <a:rPr lang="en-US" b="1" dirty="0" smtClean="0"/>
            </a:br>
            <a:r>
              <a:rPr lang="en-US" b="1" dirty="0" smtClean="0"/>
              <a:t>on</a:t>
            </a:r>
            <a:r>
              <a:rPr lang="en-US" b="1" dirty="0"/>
              <a:t> </a:t>
            </a:r>
            <a:r>
              <a:rPr lang="en-US" b="1" dirty="0" smtClean="0"/>
              <a:t>Adversarial </a:t>
            </a:r>
            <a:br>
              <a:rPr lang="en-US" b="1" dirty="0" smtClean="0"/>
            </a:br>
            <a:r>
              <a:rPr lang="en-US" b="1" dirty="0" smtClean="0"/>
              <a:t>Learning</a:t>
            </a:r>
            <a:r>
              <a:rPr lang="en-US" b="1" dirty="0"/>
              <a:t> </a:t>
            </a:r>
            <a:r>
              <a:rPr lang="en-US" b="1" dirty="0" smtClean="0"/>
              <a:t>Phenomena</a:t>
            </a:r>
            <a:endParaRPr lang="en-US" dirty="0"/>
          </a:p>
        </p:txBody>
      </p:sp>
      <p:sp>
        <p:nvSpPr>
          <p:cNvPr id="3" name="Subtitle 2"/>
          <p:cNvSpPr>
            <a:spLocks noGrp="1"/>
          </p:cNvSpPr>
          <p:nvPr>
            <p:ph type="subTitle" idx="1"/>
          </p:nvPr>
        </p:nvSpPr>
        <p:spPr>
          <a:xfrm>
            <a:off x="6557166" y="3793390"/>
            <a:ext cx="2290574" cy="1068935"/>
          </a:xfrm>
        </p:spPr>
        <p:txBody>
          <a:bodyPr>
            <a:noAutofit/>
          </a:bodyPr>
          <a:lstStyle/>
          <a:p>
            <a:pPr algn="ctr"/>
            <a:r>
              <a:rPr lang="en-US" sz="2000" b="1" dirty="0"/>
              <a:t>Amit </a:t>
            </a:r>
            <a:r>
              <a:rPr lang="en-US" sz="2000" b="1" dirty="0" smtClean="0"/>
              <a:t>Leibovitz</a:t>
            </a:r>
          </a:p>
          <a:p>
            <a:pPr algn="ctr"/>
            <a:r>
              <a:rPr lang="en-US" sz="1400" b="1" dirty="0" smtClean="0"/>
              <a:t>under supervision of</a:t>
            </a:r>
          </a:p>
          <a:p>
            <a:pPr algn="ctr"/>
            <a:r>
              <a:rPr lang="en-US" sz="2000" b="1" dirty="0" smtClean="0"/>
              <a:t>Dr. </a:t>
            </a:r>
            <a:r>
              <a:rPr lang="en-US" sz="2000" b="1" dirty="0" err="1" smtClean="0"/>
              <a:t>Adi</a:t>
            </a:r>
            <a:r>
              <a:rPr lang="en-US" sz="2000" b="1" dirty="0" smtClean="0"/>
              <a:t> </a:t>
            </a:r>
            <a:r>
              <a:rPr lang="en-US" sz="2000" b="1" dirty="0" err="1" smtClean="0"/>
              <a:t>Shraibman</a:t>
            </a:r>
            <a:r>
              <a:rPr lang="en-US" sz="2000" dirty="0"/>
              <a:t> </a:t>
            </a:r>
          </a:p>
        </p:txBody>
      </p:sp>
      <p:sp>
        <p:nvSpPr>
          <p:cNvPr id="4" name="Subtitle 2"/>
          <p:cNvSpPr txBox="1">
            <a:spLocks/>
          </p:cNvSpPr>
          <p:nvPr/>
        </p:nvSpPr>
        <p:spPr>
          <a:xfrm>
            <a:off x="4572001" y="4099911"/>
            <a:ext cx="1985165" cy="763525"/>
          </a:xfrm>
          <a:prstGeom prst="rect">
            <a:avLst/>
          </a:prstGeom>
        </p:spPr>
        <p:txBody>
          <a:bodyPr vert="horz" lIns="91440" tIns="45720" rIns="91440" bIns="45720" rtlCol="0">
            <a:noAutofit/>
          </a:bodyPr>
          <a:lstStyle>
            <a:lvl1pPr marL="0" indent="0" algn="r" defTabSz="914400" rtl="0" eaLnBrk="1" latinLnBrk="0" hangingPunct="1">
              <a:spcBef>
                <a:spcPct val="20000"/>
              </a:spcBef>
              <a:buFont typeface="Arial" pitchFamily="34" charset="0"/>
              <a:buNone/>
              <a:defRPr sz="2800" b="0" i="0" kern="1200">
                <a:solidFill>
                  <a:schemeClr val="accent1">
                    <a:lumMod val="60000"/>
                    <a:lumOff val="4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000" b="1" dirty="0" smtClean="0"/>
              <a:t>June, 2020</a:t>
            </a:r>
            <a:endParaRPr lang="en-US" sz="2000" dirty="0"/>
          </a:p>
        </p:txBody>
      </p:sp>
      <p:sp>
        <p:nvSpPr>
          <p:cNvPr id="5" name="AutoShape 2" descr="MTA |The Academic College of Tel Aviv-Yaffo | New Academ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2"/>
          <a:stretch>
            <a:fillRect/>
          </a:stretch>
        </p:blipFill>
        <p:spPr>
          <a:xfrm>
            <a:off x="5793640" y="433880"/>
            <a:ext cx="2137870" cy="616122"/>
          </a:xfrm>
          <a:prstGeom prst="rect">
            <a:avLst/>
          </a:prstGeom>
        </p:spPr>
      </p:pic>
    </p:spTree>
    <p:extLst>
      <p:ext uri="{BB962C8B-B14F-4D97-AF65-F5344CB8AC3E}">
        <p14:creationId xmlns:p14="http://schemas.microsoft.com/office/powerpoint/2010/main" val="3639203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Adversarial Learning</a:t>
            </a:r>
            <a:endParaRPr lang="en-US" dirty="0"/>
          </a:p>
        </p:txBody>
      </p:sp>
      <p:pic>
        <p:nvPicPr>
          <p:cNvPr id="5" name="Content Placeholder 4"/>
          <p:cNvPicPr>
            <a:picLocks noGrp="1" noChangeAspect="1"/>
          </p:cNvPicPr>
          <p:nvPr>
            <p:ph idx="1"/>
          </p:nvPr>
        </p:nvPicPr>
        <p:blipFill>
          <a:blip r:embed="rId2"/>
          <a:stretch>
            <a:fillRect/>
          </a:stretch>
        </p:blipFill>
        <p:spPr>
          <a:xfrm>
            <a:off x="2434130" y="1328230"/>
            <a:ext cx="4275740" cy="3709417"/>
          </a:xfrm>
          <a:prstGeom prst="rect">
            <a:avLst/>
          </a:prstGeom>
        </p:spPr>
      </p:pic>
    </p:spTree>
    <p:extLst>
      <p:ext uri="{BB962C8B-B14F-4D97-AF65-F5344CB8AC3E}">
        <p14:creationId xmlns:p14="http://schemas.microsoft.com/office/powerpoint/2010/main" val="26252123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Timeline</a:t>
            </a:r>
            <a:endParaRPr lang="en-US" dirty="0"/>
          </a:p>
        </p:txBody>
      </p:sp>
      <p:pic>
        <p:nvPicPr>
          <p:cNvPr id="9" name="Picture 8"/>
          <p:cNvPicPr>
            <a:picLocks noChangeAspect="1"/>
          </p:cNvPicPr>
          <p:nvPr/>
        </p:nvPicPr>
        <p:blipFill>
          <a:blip r:embed="rId4"/>
          <a:stretch>
            <a:fillRect/>
          </a:stretch>
        </p:blipFill>
        <p:spPr>
          <a:xfrm>
            <a:off x="290513" y="2032790"/>
            <a:ext cx="8562975" cy="2524125"/>
          </a:xfrm>
          <a:prstGeom prst="rect">
            <a:avLst/>
          </a:prstGeom>
        </p:spPr>
      </p:pic>
      <p:sp>
        <p:nvSpPr>
          <p:cNvPr id="10" name="Rectangle 9"/>
          <p:cNvSpPr/>
          <p:nvPr/>
        </p:nvSpPr>
        <p:spPr>
          <a:xfrm>
            <a:off x="75495" y="1192543"/>
            <a:ext cx="1572540" cy="1015663"/>
          </a:xfrm>
          <a:prstGeom prst="rect">
            <a:avLst/>
          </a:prstGeom>
          <a:noFill/>
        </p:spPr>
        <p:txBody>
          <a:bodyPr wrap="square" lIns="91440" tIns="45720" rIns="91440" bIns="45720">
            <a:spAutoFit/>
          </a:bodyPr>
          <a:lstStyle/>
          <a:p>
            <a:pPr algn="ctr"/>
            <a:r>
              <a:rPr lang="en-US" sz="1200" b="1" dirty="0"/>
              <a:t>“Intriguing Properties of Neural Networks” </a:t>
            </a:r>
            <a:endParaRPr lang="en-US" sz="1200" b="1" dirty="0" smtClean="0"/>
          </a:p>
          <a:p>
            <a:pPr algn="ctr"/>
            <a:r>
              <a:rPr lang="en-US" sz="1200" dirty="0" err="1" smtClean="0"/>
              <a:t>Szegedy</a:t>
            </a:r>
            <a:r>
              <a:rPr lang="en-US" sz="1200" dirty="0" smtClean="0"/>
              <a:t> </a:t>
            </a:r>
            <a:r>
              <a:rPr lang="en-US" sz="1200" dirty="0"/>
              <a:t>et al, </a:t>
            </a:r>
            <a:r>
              <a:rPr lang="en-US" sz="1200" dirty="0" smtClean="0"/>
              <a:t>2013</a:t>
            </a:r>
          </a:p>
          <a:p>
            <a:pPr algn="ctr"/>
            <a:r>
              <a:rPr lang="en-US" sz="1200" dirty="0" smtClean="0">
                <a:ln w="0"/>
                <a:effectLst>
                  <a:outerShdw blurRad="38100" dist="19050" dir="2700000" algn="tl" rotWithShape="0">
                    <a:schemeClr val="dk1">
                      <a:alpha val="40000"/>
                    </a:schemeClr>
                  </a:outerShdw>
                </a:effectLst>
              </a:rPr>
              <a:t>(</a:t>
            </a:r>
            <a:r>
              <a:rPr lang="en-US" sz="1200" dirty="0"/>
              <a:t>First discovery - Box constrained L-BFGS</a:t>
            </a:r>
            <a:r>
              <a:rPr lang="en-US" sz="1200" dirty="0" smtClean="0">
                <a:ln w="0"/>
                <a:effectLst>
                  <a:outerShdw blurRad="38100" dist="19050" dir="2700000" algn="tl" rotWithShape="0">
                    <a:schemeClr val="dk1">
                      <a:alpha val="40000"/>
                    </a:schemeClr>
                  </a:outerShdw>
                </a:effectLst>
              </a:rPr>
              <a:t>)</a:t>
            </a:r>
            <a:endParaRPr lang="en-US" sz="1200" b="0" cap="none" spc="0" dirty="0">
              <a:ln w="0"/>
              <a:solidFill>
                <a:schemeClr val="tx1"/>
              </a:solidFill>
            </a:endParaRPr>
          </a:p>
        </p:txBody>
      </p:sp>
      <p:sp>
        <p:nvSpPr>
          <p:cNvPr id="13" name="Rectangle 12"/>
          <p:cNvSpPr/>
          <p:nvPr/>
        </p:nvSpPr>
        <p:spPr>
          <a:xfrm>
            <a:off x="236176" y="3973986"/>
            <a:ext cx="1735308" cy="1200329"/>
          </a:xfrm>
          <a:prstGeom prst="rect">
            <a:avLst/>
          </a:prstGeom>
          <a:noFill/>
        </p:spPr>
        <p:txBody>
          <a:bodyPr wrap="square" lIns="91440" tIns="45720" rIns="91440" bIns="45720">
            <a:spAutoFit/>
          </a:bodyPr>
          <a:lstStyle/>
          <a:p>
            <a:pPr algn="ctr"/>
            <a:r>
              <a:rPr lang="en-US" sz="1200" b="1" dirty="0">
                <a:hlinkClick r:id="rId5" action="ppaction://hlinksldjump"/>
              </a:rPr>
              <a:t>“Explaining and Harnessing Adversarial Examples”</a:t>
            </a:r>
            <a:endParaRPr lang="en-US" sz="1200" b="1" dirty="0"/>
          </a:p>
          <a:p>
            <a:pPr algn="ctr"/>
            <a:r>
              <a:rPr lang="en-US" sz="1200" dirty="0" err="1"/>
              <a:t>Goodfellow</a:t>
            </a:r>
            <a:r>
              <a:rPr lang="en-US" sz="1200" dirty="0"/>
              <a:t> et </a:t>
            </a:r>
            <a:r>
              <a:rPr lang="en-US" sz="1200" dirty="0" smtClean="0"/>
              <a:t>al, 2014 </a:t>
            </a:r>
          </a:p>
          <a:p>
            <a:pPr algn="ctr"/>
            <a:r>
              <a:rPr lang="en-US" sz="1200" dirty="0" smtClean="0">
                <a:ln w="0"/>
              </a:rPr>
              <a:t>(Linear and gradient based - FGSM)</a:t>
            </a:r>
            <a:endParaRPr lang="en-US" sz="1200" b="0" cap="none" spc="0" dirty="0">
              <a:ln w="0"/>
              <a:solidFill>
                <a:schemeClr val="tx1"/>
              </a:solidFill>
            </a:endParaRPr>
          </a:p>
        </p:txBody>
      </p:sp>
      <p:sp>
        <p:nvSpPr>
          <p:cNvPr id="14" name="Rectangle 13"/>
          <p:cNvSpPr/>
          <p:nvPr/>
        </p:nvSpPr>
        <p:spPr>
          <a:xfrm>
            <a:off x="2619448" y="4034618"/>
            <a:ext cx="1596340" cy="830997"/>
          </a:xfrm>
          <a:prstGeom prst="rect">
            <a:avLst/>
          </a:prstGeom>
          <a:noFill/>
        </p:spPr>
        <p:txBody>
          <a:bodyPr wrap="square" lIns="91440" tIns="45720" rIns="91440" bIns="45720">
            <a:spAutoFit/>
          </a:bodyPr>
          <a:lstStyle/>
          <a:p>
            <a:pPr algn="ctr"/>
            <a:r>
              <a:rPr lang="en-US" sz="1200" b="1" dirty="0"/>
              <a:t>“Adversarial machine learning at </a:t>
            </a:r>
            <a:r>
              <a:rPr lang="en-US" sz="1200" b="1" dirty="0" smtClean="0"/>
              <a:t>scale”</a:t>
            </a:r>
            <a:endParaRPr lang="en-US" sz="1200" b="1" dirty="0"/>
          </a:p>
          <a:p>
            <a:pPr algn="ctr"/>
            <a:r>
              <a:rPr lang="en-US" sz="1200" dirty="0" err="1" smtClean="0"/>
              <a:t>Kurakin</a:t>
            </a:r>
            <a:r>
              <a:rPr lang="en-US" sz="1200" dirty="0" smtClean="0"/>
              <a:t> </a:t>
            </a:r>
            <a:r>
              <a:rPr lang="en-US" sz="1200" dirty="0"/>
              <a:t>et </a:t>
            </a:r>
            <a:r>
              <a:rPr lang="en-US" sz="1200" dirty="0" smtClean="0"/>
              <a:t>al, 2016</a:t>
            </a:r>
          </a:p>
          <a:p>
            <a:pPr algn="ctr"/>
            <a:r>
              <a:rPr lang="en-US" sz="1200" dirty="0" smtClean="0"/>
              <a:t>(FGSM variations)</a:t>
            </a:r>
          </a:p>
        </p:txBody>
      </p:sp>
      <p:sp>
        <p:nvSpPr>
          <p:cNvPr id="15" name="Rectangle 14"/>
          <p:cNvSpPr/>
          <p:nvPr/>
        </p:nvSpPr>
        <p:spPr>
          <a:xfrm>
            <a:off x="6404460" y="1197405"/>
            <a:ext cx="2021380" cy="830997"/>
          </a:xfrm>
          <a:prstGeom prst="rect">
            <a:avLst/>
          </a:prstGeom>
          <a:noFill/>
        </p:spPr>
        <p:txBody>
          <a:bodyPr wrap="square" lIns="91440" tIns="45720" rIns="91440" bIns="45720">
            <a:spAutoFit/>
          </a:bodyPr>
          <a:lstStyle/>
          <a:p>
            <a:pPr algn="ctr"/>
            <a:r>
              <a:rPr lang="en-US" sz="1200" b="1" dirty="0"/>
              <a:t>“One pixel attack for fooling deep neural networks”</a:t>
            </a:r>
          </a:p>
          <a:p>
            <a:pPr algn="ctr"/>
            <a:r>
              <a:rPr lang="en-US" sz="1200" dirty="0" smtClean="0"/>
              <a:t>Su et al, 2019</a:t>
            </a:r>
          </a:p>
          <a:p>
            <a:pPr algn="ctr"/>
            <a:r>
              <a:rPr lang="en-US" sz="1200" dirty="0" smtClean="0"/>
              <a:t>(Taking JSMA to the extreme)</a:t>
            </a:r>
          </a:p>
        </p:txBody>
      </p:sp>
      <p:sp>
        <p:nvSpPr>
          <p:cNvPr id="16" name="Rectangle 15"/>
          <p:cNvSpPr/>
          <p:nvPr/>
        </p:nvSpPr>
        <p:spPr>
          <a:xfrm>
            <a:off x="1791050" y="1213425"/>
            <a:ext cx="2353566" cy="830997"/>
          </a:xfrm>
          <a:prstGeom prst="rect">
            <a:avLst/>
          </a:prstGeom>
          <a:noFill/>
        </p:spPr>
        <p:txBody>
          <a:bodyPr wrap="square" lIns="91440" tIns="45720" rIns="91440" bIns="45720">
            <a:spAutoFit/>
          </a:bodyPr>
          <a:lstStyle/>
          <a:p>
            <a:pPr algn="ctr"/>
            <a:r>
              <a:rPr lang="en-US" sz="1200" b="1" dirty="0"/>
              <a:t>“The </a:t>
            </a:r>
            <a:r>
              <a:rPr lang="en-US" sz="1200" b="1" dirty="0" smtClean="0"/>
              <a:t>Limitations </a:t>
            </a:r>
            <a:r>
              <a:rPr lang="en-US" sz="1200" b="1" dirty="0"/>
              <a:t>of </a:t>
            </a:r>
            <a:r>
              <a:rPr lang="en-US" sz="1200" b="1" dirty="0" smtClean="0"/>
              <a:t>Deep Learning </a:t>
            </a:r>
            <a:r>
              <a:rPr lang="en-US" sz="1200" b="1" dirty="0"/>
              <a:t>in </a:t>
            </a:r>
            <a:r>
              <a:rPr lang="en-US" sz="1200" b="1" dirty="0" smtClean="0"/>
              <a:t>Adversarial Settings</a:t>
            </a:r>
            <a:r>
              <a:rPr lang="en-US" sz="1200" b="1" dirty="0"/>
              <a:t>”</a:t>
            </a:r>
          </a:p>
          <a:p>
            <a:pPr algn="ctr"/>
            <a:r>
              <a:rPr lang="en-US" sz="1200" dirty="0" err="1" smtClean="0"/>
              <a:t>Papernot</a:t>
            </a:r>
            <a:r>
              <a:rPr lang="en-US" sz="1200" dirty="0" smtClean="0"/>
              <a:t> et al, 2015</a:t>
            </a:r>
          </a:p>
          <a:p>
            <a:pPr algn="ctr"/>
            <a:r>
              <a:rPr lang="en-US" sz="1200" dirty="0" smtClean="0">
                <a:ln w="0"/>
              </a:rPr>
              <a:t>(JSMA</a:t>
            </a:r>
            <a:r>
              <a:rPr lang="en-US" sz="1200" dirty="0">
                <a:ln w="0"/>
              </a:rPr>
              <a:t>, </a:t>
            </a:r>
            <a:r>
              <a:rPr lang="en-US" sz="1200" dirty="0" smtClean="0">
                <a:ln w="0"/>
              </a:rPr>
              <a:t>      norm)</a:t>
            </a:r>
            <a:endParaRPr lang="en-US" sz="1200" b="0" cap="none" spc="0" dirty="0">
              <a:ln w="0"/>
              <a:solidFill>
                <a:schemeClr val="tx1"/>
              </a:solidFill>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2493591276"/>
              </p:ext>
            </p:extLst>
          </p:nvPr>
        </p:nvGraphicFramePr>
        <p:xfrm>
          <a:off x="2926113" y="1790186"/>
          <a:ext cx="152400" cy="238125"/>
        </p:xfrm>
        <a:graphic>
          <a:graphicData uri="http://schemas.openxmlformats.org/presentationml/2006/ole">
            <mc:AlternateContent xmlns:mc="http://schemas.openxmlformats.org/markup-compatibility/2006">
              <mc:Choice xmlns:v="urn:schemas-microsoft-com:vml" Requires="v">
                <p:oleObj spid="_x0000_s3146" name="Equation" r:id="rId6" imgW="151881" imgH="237960" progId="Equation.DSMT4">
                  <p:embed/>
                </p:oleObj>
              </mc:Choice>
              <mc:Fallback>
                <p:oleObj name="Equation" r:id="rId6" imgW="151881" imgH="237960" progId="Equation.DSMT4">
                  <p:embed/>
                  <p:pic>
                    <p:nvPicPr>
                      <p:cNvPr id="0" name=""/>
                      <p:cNvPicPr/>
                      <p:nvPr/>
                    </p:nvPicPr>
                    <p:blipFill>
                      <a:blip r:embed="rId7"/>
                      <a:stretch>
                        <a:fillRect/>
                      </a:stretch>
                    </p:blipFill>
                    <p:spPr>
                      <a:xfrm>
                        <a:off x="2926113" y="1790186"/>
                        <a:ext cx="152400" cy="238125"/>
                      </a:xfrm>
                      <a:prstGeom prst="rect">
                        <a:avLst/>
                      </a:prstGeom>
                    </p:spPr>
                  </p:pic>
                </p:oleObj>
              </mc:Fallback>
            </mc:AlternateContent>
          </a:graphicData>
        </a:graphic>
      </p:graphicFrame>
      <p:sp>
        <p:nvSpPr>
          <p:cNvPr id="21" name="Rectangle 20"/>
          <p:cNvSpPr/>
          <p:nvPr/>
        </p:nvSpPr>
        <p:spPr>
          <a:xfrm>
            <a:off x="4163098" y="1213425"/>
            <a:ext cx="2021380" cy="830997"/>
          </a:xfrm>
          <a:prstGeom prst="rect">
            <a:avLst/>
          </a:prstGeom>
          <a:noFill/>
        </p:spPr>
        <p:txBody>
          <a:bodyPr wrap="square" lIns="91440" tIns="45720" rIns="91440" bIns="45720">
            <a:spAutoFit/>
          </a:bodyPr>
          <a:lstStyle/>
          <a:p>
            <a:pPr algn="ctr"/>
            <a:r>
              <a:rPr lang="en-US" sz="1200" b="1" dirty="0">
                <a:hlinkClick r:id="rId8" action="ppaction://hlinksldjump"/>
              </a:rPr>
              <a:t>“Universal Adversarial Perturbations”</a:t>
            </a:r>
            <a:endParaRPr lang="en-US" sz="1200" b="1" dirty="0"/>
          </a:p>
          <a:p>
            <a:pPr algn="ctr"/>
            <a:r>
              <a:rPr lang="en-US" sz="1200" dirty="0" err="1" smtClean="0"/>
              <a:t>Moosavi-Dezfooli</a:t>
            </a:r>
            <a:r>
              <a:rPr lang="en-US" sz="1200" dirty="0" smtClean="0"/>
              <a:t> et al, 2017</a:t>
            </a:r>
          </a:p>
          <a:p>
            <a:pPr algn="ctr"/>
            <a:r>
              <a:rPr lang="en-US" sz="1200" dirty="0"/>
              <a:t>(Universal </a:t>
            </a:r>
            <a:r>
              <a:rPr lang="en-US" sz="1200" dirty="0" smtClean="0"/>
              <a:t>perturbation)</a:t>
            </a:r>
          </a:p>
        </p:txBody>
      </p:sp>
      <p:sp>
        <p:nvSpPr>
          <p:cNvPr id="26" name="Rectangle 25"/>
          <p:cNvSpPr/>
          <p:nvPr/>
        </p:nvSpPr>
        <p:spPr>
          <a:xfrm>
            <a:off x="4232722" y="4034618"/>
            <a:ext cx="1596340" cy="1015663"/>
          </a:xfrm>
          <a:prstGeom prst="rect">
            <a:avLst/>
          </a:prstGeom>
          <a:noFill/>
        </p:spPr>
        <p:txBody>
          <a:bodyPr wrap="square" lIns="91440" tIns="45720" rIns="91440" bIns="45720">
            <a:spAutoFit/>
          </a:bodyPr>
          <a:lstStyle/>
          <a:p>
            <a:pPr algn="ctr"/>
            <a:r>
              <a:rPr lang="en-US" sz="1200" b="1" dirty="0">
                <a:hlinkClick r:id="rId9" action="ppaction://hlinksldjump"/>
              </a:rPr>
              <a:t>“Adversarial examples in the physical world”</a:t>
            </a:r>
            <a:endParaRPr lang="en-US" sz="1200" b="1" dirty="0"/>
          </a:p>
          <a:p>
            <a:pPr algn="ctr"/>
            <a:r>
              <a:rPr lang="en-US" sz="1200" dirty="0" err="1" smtClean="0"/>
              <a:t>Kurakin</a:t>
            </a:r>
            <a:r>
              <a:rPr lang="en-US" sz="1200" dirty="0" smtClean="0"/>
              <a:t> </a:t>
            </a:r>
            <a:r>
              <a:rPr lang="en-US" sz="1200" dirty="0"/>
              <a:t>et </a:t>
            </a:r>
            <a:r>
              <a:rPr lang="en-US" sz="1200" dirty="0" smtClean="0"/>
              <a:t>al, 2016</a:t>
            </a:r>
          </a:p>
          <a:p>
            <a:pPr algn="ctr"/>
            <a:r>
              <a:rPr lang="en-US" sz="1200" dirty="0" smtClean="0"/>
              <a:t>(Physical world - printed images)</a:t>
            </a:r>
          </a:p>
        </p:txBody>
      </p:sp>
      <p:sp>
        <p:nvSpPr>
          <p:cNvPr id="27" name="Rectangle 26"/>
          <p:cNvSpPr/>
          <p:nvPr/>
        </p:nvSpPr>
        <p:spPr>
          <a:xfrm>
            <a:off x="6090583" y="3996897"/>
            <a:ext cx="2052441" cy="1200329"/>
          </a:xfrm>
          <a:prstGeom prst="rect">
            <a:avLst/>
          </a:prstGeom>
          <a:noFill/>
        </p:spPr>
        <p:txBody>
          <a:bodyPr wrap="square" lIns="91440" tIns="45720" rIns="91440" bIns="45720">
            <a:spAutoFit/>
          </a:bodyPr>
          <a:lstStyle/>
          <a:p>
            <a:pPr algn="ctr"/>
            <a:r>
              <a:rPr lang="en-US" sz="1200" b="1" dirty="0"/>
              <a:t>“Robust physical-world attacks on deep learning visual classification”</a:t>
            </a:r>
          </a:p>
          <a:p>
            <a:pPr algn="ctr"/>
            <a:r>
              <a:rPr lang="en-US" sz="1200" dirty="0" err="1" smtClean="0"/>
              <a:t>Eykholt</a:t>
            </a:r>
            <a:r>
              <a:rPr lang="en-US" sz="1200" dirty="0" smtClean="0"/>
              <a:t> et al, 2018</a:t>
            </a:r>
          </a:p>
          <a:p>
            <a:pPr algn="ctr"/>
            <a:r>
              <a:rPr lang="en-US" sz="1200" dirty="0" smtClean="0"/>
              <a:t>(Physical world - sticker on road signs)</a:t>
            </a:r>
          </a:p>
        </p:txBody>
      </p:sp>
      <p:sp>
        <p:nvSpPr>
          <p:cNvPr id="28" name="Rectangle 27"/>
          <p:cNvSpPr/>
          <p:nvPr/>
        </p:nvSpPr>
        <p:spPr>
          <a:xfrm>
            <a:off x="7703857" y="4140184"/>
            <a:ext cx="2021380" cy="276999"/>
          </a:xfrm>
          <a:prstGeom prst="rect">
            <a:avLst/>
          </a:prstGeom>
          <a:noFill/>
        </p:spPr>
        <p:txBody>
          <a:bodyPr wrap="square" lIns="91440" tIns="45720" rIns="91440" bIns="45720">
            <a:spAutoFit/>
          </a:bodyPr>
          <a:lstStyle/>
          <a:p>
            <a:pPr algn="ctr"/>
            <a:r>
              <a:rPr lang="en-US" sz="1200" b="1" dirty="0" smtClean="0"/>
              <a:t>2020 - ?</a:t>
            </a:r>
            <a:endParaRPr lang="en-US" sz="1200" dirty="0" smtClean="0"/>
          </a:p>
        </p:txBody>
      </p:sp>
    </p:spTree>
    <p:extLst>
      <p:ext uri="{BB962C8B-B14F-4D97-AF65-F5344CB8AC3E}">
        <p14:creationId xmlns:p14="http://schemas.microsoft.com/office/powerpoint/2010/main" val="33848891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739540" y="2569628"/>
            <a:ext cx="3512215" cy="2573871"/>
          </a:xfrm>
          <a:prstGeom prst="rect">
            <a:avLst/>
          </a:prstGeom>
        </p:spPr>
      </p:pic>
      <p:sp>
        <p:nvSpPr>
          <p:cNvPr id="2" name="Title 1"/>
          <p:cNvSpPr>
            <a:spLocks noGrp="1"/>
          </p:cNvSpPr>
          <p:nvPr>
            <p:ph type="title"/>
          </p:nvPr>
        </p:nvSpPr>
        <p:spPr/>
        <p:txBody>
          <a:bodyPr>
            <a:normAutofit/>
          </a:bodyPr>
          <a:lstStyle/>
          <a:p>
            <a:r>
              <a:rPr lang="en-US" sz="2700" dirty="0"/>
              <a:t>Adversarial Attacks</a:t>
            </a:r>
            <a:r>
              <a:rPr lang="en-US" sz="2700" dirty="0" smtClean="0"/>
              <a:t>: FGSM</a:t>
            </a:r>
            <a:endParaRPr lang="en-US" sz="2700" dirty="0"/>
          </a:p>
        </p:txBody>
      </p:sp>
      <p:sp>
        <p:nvSpPr>
          <p:cNvPr id="3" name="Content Placeholder 2"/>
          <p:cNvSpPr>
            <a:spLocks noGrp="1"/>
          </p:cNvSpPr>
          <p:nvPr>
            <p:ph idx="1"/>
          </p:nvPr>
        </p:nvSpPr>
        <p:spPr/>
        <p:txBody>
          <a:bodyPr>
            <a:normAutofit/>
          </a:bodyPr>
          <a:lstStyle/>
          <a:p>
            <a:r>
              <a:rPr lang="en-US" sz="2000" dirty="0" smtClean="0"/>
              <a:t>Fast Gradient Sign Method</a:t>
            </a:r>
          </a:p>
          <a:p>
            <a:pPr lvl="1"/>
            <a:r>
              <a:rPr lang="en-US" sz="1600" dirty="0"/>
              <a:t>During </a:t>
            </a:r>
            <a:r>
              <a:rPr lang="en-US" sz="1600" dirty="0" smtClean="0"/>
              <a:t>training, the </a:t>
            </a:r>
            <a:r>
              <a:rPr lang="en-US" sz="1600" dirty="0"/>
              <a:t>classifier uses </a:t>
            </a:r>
            <a:r>
              <a:rPr lang="en-US" sz="1600" dirty="0" smtClean="0"/>
              <a:t>a </a:t>
            </a:r>
            <a:r>
              <a:rPr lang="en-US" sz="1600" dirty="0"/>
              <a:t>loss function </a:t>
            </a:r>
            <a:r>
              <a:rPr lang="en-US" sz="1600" dirty="0" smtClean="0"/>
              <a:t>to </a:t>
            </a:r>
            <a:r>
              <a:rPr lang="en-US" sz="1600" dirty="0"/>
              <a:t>minimize model prediction </a:t>
            </a:r>
            <a:r>
              <a:rPr lang="en-US" sz="1600" dirty="0" smtClean="0"/>
              <a:t>errors</a:t>
            </a:r>
          </a:p>
          <a:p>
            <a:pPr lvl="1"/>
            <a:r>
              <a:rPr lang="en-US" sz="1600" dirty="0"/>
              <a:t>After training, attacker uses loss function to maximize model prediction error</a:t>
            </a:r>
          </a:p>
          <a:p>
            <a:pPr lvl="1"/>
            <a:endParaRPr lang="en-US" sz="2000" dirty="0"/>
          </a:p>
          <a:p>
            <a:pPr lvl="1"/>
            <a:endParaRPr lang="en-US" sz="2000" dirty="0"/>
          </a:p>
        </p:txBody>
      </p:sp>
      <p:pic>
        <p:nvPicPr>
          <p:cNvPr id="7" name="Picture 6">
            <a:hlinkClick r:id="rId4" action="ppaction://hlinksldjump"/>
          </p:cNvPr>
          <p:cNvPicPr>
            <a:picLocks noChangeAspect="1"/>
          </p:cNvPicPr>
          <p:nvPr/>
        </p:nvPicPr>
        <p:blipFill>
          <a:blip r:embed="rId5"/>
          <a:stretch>
            <a:fillRect/>
          </a:stretch>
        </p:blipFill>
        <p:spPr>
          <a:xfrm>
            <a:off x="57573" y="4602961"/>
            <a:ext cx="1036882" cy="501470"/>
          </a:xfrm>
          <a:prstGeom prst="rect">
            <a:avLst/>
          </a:prstGeom>
        </p:spPr>
      </p:pic>
    </p:spTree>
    <p:extLst>
      <p:ext uri="{BB962C8B-B14F-4D97-AF65-F5344CB8AC3E}">
        <p14:creationId xmlns:p14="http://schemas.microsoft.com/office/powerpoint/2010/main" val="2495787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700" dirty="0"/>
              <a:t>Adversarial Attacks</a:t>
            </a:r>
            <a:r>
              <a:rPr lang="en-US" sz="2700" dirty="0" smtClean="0"/>
              <a:t>: Universal</a:t>
            </a:r>
            <a:endParaRPr lang="en-US" sz="2700" dirty="0"/>
          </a:p>
        </p:txBody>
      </p:sp>
      <p:sp>
        <p:nvSpPr>
          <p:cNvPr id="3" name="Content Placeholder 2"/>
          <p:cNvSpPr>
            <a:spLocks noGrp="1"/>
          </p:cNvSpPr>
          <p:nvPr>
            <p:ph idx="1"/>
          </p:nvPr>
        </p:nvSpPr>
        <p:spPr/>
        <p:txBody>
          <a:bodyPr/>
          <a:lstStyle/>
          <a:p>
            <a:r>
              <a:rPr lang="en-US" sz="2000" dirty="0" smtClean="0"/>
              <a:t>“Universal Adversarial </a:t>
            </a:r>
            <a:r>
              <a:rPr lang="en-US" sz="2000" dirty="0"/>
              <a:t>Perturbations” </a:t>
            </a:r>
            <a:endParaRPr lang="en-US" sz="2000" dirty="0" smtClean="0"/>
          </a:p>
          <a:p>
            <a:pPr marL="0" indent="0">
              <a:buNone/>
            </a:pPr>
            <a:r>
              <a:rPr lang="en-US" sz="2000" dirty="0" smtClean="0"/>
              <a:t>       (</a:t>
            </a:r>
            <a:r>
              <a:rPr lang="en-US" sz="2000" dirty="0" err="1"/>
              <a:t>Moosavi-Dezfooli</a:t>
            </a:r>
            <a:r>
              <a:rPr lang="en-US" sz="2000" dirty="0"/>
              <a:t> et al, </a:t>
            </a:r>
            <a:r>
              <a:rPr lang="en-US" sz="2000" dirty="0" smtClean="0"/>
              <a:t>2017)</a:t>
            </a:r>
          </a:p>
          <a:p>
            <a:pPr lvl="1"/>
            <a:endParaRPr lang="en-US" dirty="0"/>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5488230" y="1197405"/>
            <a:ext cx="2818864" cy="3946095"/>
          </a:xfrm>
          <a:prstGeom prst="rect">
            <a:avLst/>
          </a:prstGeom>
        </p:spPr>
      </p:pic>
      <p:pic>
        <p:nvPicPr>
          <p:cNvPr id="7" name="Picture 6">
            <a:hlinkClick r:id="rId4" action="ppaction://hlinksldjump"/>
          </p:cNvPr>
          <p:cNvPicPr>
            <a:picLocks noChangeAspect="1"/>
          </p:cNvPicPr>
          <p:nvPr/>
        </p:nvPicPr>
        <p:blipFill>
          <a:blip r:embed="rId5"/>
          <a:stretch>
            <a:fillRect/>
          </a:stretch>
        </p:blipFill>
        <p:spPr>
          <a:xfrm>
            <a:off x="57573" y="4602961"/>
            <a:ext cx="1036882" cy="501470"/>
          </a:xfrm>
          <a:prstGeom prst="rect">
            <a:avLst/>
          </a:prstGeom>
        </p:spPr>
      </p:pic>
    </p:spTree>
    <p:extLst>
      <p:ext uri="{BB962C8B-B14F-4D97-AF65-F5344CB8AC3E}">
        <p14:creationId xmlns:p14="http://schemas.microsoft.com/office/powerpoint/2010/main" val="275027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700" dirty="0"/>
              <a:t>Adversarial Attacks</a:t>
            </a:r>
            <a:r>
              <a:rPr lang="en-US" sz="2700" dirty="0" smtClean="0"/>
              <a:t>: Physical World</a:t>
            </a:r>
            <a:endParaRPr lang="en-US" sz="2700" dirty="0"/>
          </a:p>
        </p:txBody>
      </p:sp>
      <p:sp>
        <p:nvSpPr>
          <p:cNvPr id="3" name="Content Placeholder 2"/>
          <p:cNvSpPr>
            <a:spLocks noGrp="1"/>
          </p:cNvSpPr>
          <p:nvPr>
            <p:ph idx="1"/>
          </p:nvPr>
        </p:nvSpPr>
        <p:spPr/>
        <p:txBody>
          <a:bodyPr/>
          <a:lstStyle/>
          <a:p>
            <a:r>
              <a:rPr lang="en-US" sz="2000" dirty="0"/>
              <a:t>“Adversarial examples in the physical world” </a:t>
            </a:r>
            <a:endParaRPr lang="en-US" sz="2000" dirty="0" smtClean="0"/>
          </a:p>
          <a:p>
            <a:pPr marL="0" indent="0">
              <a:buNone/>
            </a:pPr>
            <a:r>
              <a:rPr lang="en-US" sz="2000" dirty="0"/>
              <a:t> </a:t>
            </a:r>
            <a:r>
              <a:rPr lang="en-US" sz="2000" dirty="0" smtClean="0"/>
              <a:t>      (</a:t>
            </a:r>
            <a:r>
              <a:rPr lang="en-US" sz="2000" dirty="0" err="1"/>
              <a:t>Kurakin</a:t>
            </a:r>
            <a:r>
              <a:rPr lang="en-US" sz="2000" dirty="0"/>
              <a:t> et al, </a:t>
            </a:r>
            <a:r>
              <a:rPr lang="en-US" sz="2000" dirty="0" smtClean="0"/>
              <a:t>2016)</a:t>
            </a:r>
            <a:endParaRPr lang="en-US" sz="2000" dirty="0"/>
          </a:p>
          <a:p>
            <a:endParaRPr lang="en-US" dirty="0"/>
          </a:p>
          <a:p>
            <a:endParaRPr lang="en-US" dirty="0"/>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3503065" y="2318515"/>
            <a:ext cx="5274310" cy="2543810"/>
          </a:xfrm>
          <a:prstGeom prst="rect">
            <a:avLst/>
          </a:prstGeom>
        </p:spPr>
      </p:pic>
      <p:pic>
        <p:nvPicPr>
          <p:cNvPr id="6" name="Picture 5">
            <a:hlinkClick r:id="rId4" action="ppaction://hlinksldjump"/>
          </p:cNvPr>
          <p:cNvPicPr>
            <a:picLocks noChangeAspect="1"/>
          </p:cNvPicPr>
          <p:nvPr/>
        </p:nvPicPr>
        <p:blipFill>
          <a:blip r:embed="rId5"/>
          <a:stretch>
            <a:fillRect/>
          </a:stretch>
        </p:blipFill>
        <p:spPr>
          <a:xfrm>
            <a:off x="57573" y="4602961"/>
            <a:ext cx="1036882" cy="501470"/>
          </a:xfrm>
          <a:prstGeom prst="rect">
            <a:avLst/>
          </a:prstGeom>
        </p:spPr>
      </p:pic>
    </p:spTree>
    <p:extLst>
      <p:ext uri="{BB962C8B-B14F-4D97-AF65-F5344CB8AC3E}">
        <p14:creationId xmlns:p14="http://schemas.microsoft.com/office/powerpoint/2010/main" val="417846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Adversarial </a:t>
            </a:r>
            <a:r>
              <a:rPr lang="en-US" dirty="0" smtClean="0"/>
              <a:t>Defense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Training Modification </a:t>
            </a:r>
          </a:p>
          <a:p>
            <a:pPr lvl="1"/>
            <a:r>
              <a:rPr lang="en-US" sz="2200" dirty="0"/>
              <a:t>A</a:t>
            </a:r>
            <a:r>
              <a:rPr lang="en-US" sz="2200" dirty="0" smtClean="0"/>
              <a:t>dversarial training</a:t>
            </a:r>
          </a:p>
          <a:p>
            <a:r>
              <a:rPr lang="en-US" dirty="0" smtClean="0"/>
              <a:t>Data Modification </a:t>
            </a:r>
            <a:endParaRPr lang="en-US" dirty="0"/>
          </a:p>
          <a:p>
            <a:pPr lvl="1"/>
            <a:r>
              <a:rPr lang="en-US" sz="2200" dirty="0"/>
              <a:t>O</a:t>
            </a:r>
            <a:r>
              <a:rPr lang="en-US" sz="2200" dirty="0" smtClean="0"/>
              <a:t>n </a:t>
            </a:r>
            <a:r>
              <a:rPr lang="en-US" sz="2200" dirty="0"/>
              <a:t>the training phase, test phase or </a:t>
            </a:r>
            <a:r>
              <a:rPr lang="en-US" sz="2200" dirty="0" smtClean="0"/>
              <a:t>both</a:t>
            </a:r>
            <a:endParaRPr lang="en-US" sz="2200" dirty="0"/>
          </a:p>
          <a:p>
            <a:r>
              <a:rPr lang="en-US" dirty="0" smtClean="0"/>
              <a:t>Network Modification</a:t>
            </a:r>
          </a:p>
          <a:p>
            <a:pPr lvl="1"/>
            <a:r>
              <a:rPr lang="en-US" sz="2200" dirty="0"/>
              <a:t>M</a:t>
            </a:r>
            <a:r>
              <a:rPr lang="en-US" sz="2200" dirty="0" smtClean="0"/>
              <a:t>ake </a:t>
            </a:r>
            <a:r>
              <a:rPr lang="en-US" sz="2200" dirty="0"/>
              <a:t>it more robust to small changes (fix the gradient, change the loss function or make the network deeper)</a:t>
            </a:r>
          </a:p>
          <a:p>
            <a:r>
              <a:rPr lang="en-US" dirty="0" smtClean="0"/>
              <a:t>External Models</a:t>
            </a:r>
          </a:p>
          <a:p>
            <a:pPr lvl="1"/>
            <a:r>
              <a:rPr lang="en-US" sz="2200" dirty="0"/>
              <a:t>D</a:t>
            </a:r>
            <a:r>
              <a:rPr lang="en-US" sz="2200" dirty="0" smtClean="0"/>
              <a:t>etection </a:t>
            </a:r>
            <a:r>
              <a:rPr lang="en-US" sz="2200" dirty="0"/>
              <a:t>systems</a:t>
            </a:r>
          </a:p>
          <a:p>
            <a:endParaRPr lang="en-US" dirty="0"/>
          </a:p>
        </p:txBody>
      </p:sp>
      <p:pic>
        <p:nvPicPr>
          <p:cNvPr id="10" name="Picture 9"/>
          <p:cNvPicPr>
            <a:picLocks noChangeAspect="1"/>
          </p:cNvPicPr>
          <p:nvPr/>
        </p:nvPicPr>
        <p:blipFill>
          <a:blip r:embed="rId2"/>
          <a:stretch>
            <a:fillRect/>
          </a:stretch>
        </p:blipFill>
        <p:spPr>
          <a:xfrm>
            <a:off x="44861" y="2112228"/>
            <a:ext cx="404104" cy="612227"/>
          </a:xfrm>
          <a:prstGeom prst="rect">
            <a:avLst/>
          </a:prstGeom>
        </p:spPr>
      </p:pic>
    </p:spTree>
    <p:extLst>
      <p:ext uri="{BB962C8B-B14F-4D97-AF65-F5344CB8AC3E}">
        <p14:creationId xmlns:p14="http://schemas.microsoft.com/office/powerpoint/2010/main" val="24509819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Adversarial </a:t>
            </a:r>
            <a:r>
              <a:rPr lang="en-US" dirty="0" smtClean="0"/>
              <a:t>Defense</a:t>
            </a:r>
            <a:endParaRPr lang="en-US" dirty="0"/>
          </a:p>
        </p:txBody>
      </p:sp>
      <p:sp>
        <p:nvSpPr>
          <p:cNvPr id="3" name="Content Placeholder 2"/>
          <p:cNvSpPr>
            <a:spLocks noGrp="1"/>
          </p:cNvSpPr>
          <p:nvPr>
            <p:ph idx="1"/>
          </p:nvPr>
        </p:nvSpPr>
        <p:spPr/>
        <p:txBody>
          <a:bodyPr>
            <a:normAutofit/>
          </a:bodyPr>
          <a:lstStyle/>
          <a:p>
            <a:r>
              <a:rPr lang="en-US" dirty="0" smtClean="0"/>
              <a:t>Training Modification - adversarial training</a:t>
            </a:r>
          </a:p>
          <a:p>
            <a:endParaRPr lang="en-US" dirty="0"/>
          </a:p>
          <a:p>
            <a:endParaRPr lang="en-US" dirty="0" smtClean="0"/>
          </a:p>
          <a:p>
            <a:endParaRPr lang="en-US" dirty="0"/>
          </a:p>
          <a:p>
            <a:endParaRPr lang="en-US" dirty="0" smtClean="0"/>
          </a:p>
          <a:p>
            <a:pPr lvl="1"/>
            <a:r>
              <a:rPr lang="en-US" sz="2000" dirty="0" smtClean="0"/>
              <a:t>Cons: attack method overfitting</a:t>
            </a:r>
            <a:endParaRPr lang="en-US" sz="2000" dirty="0"/>
          </a:p>
          <a:p>
            <a:endParaRPr lang="en-US" dirty="0"/>
          </a:p>
        </p:txBody>
      </p:sp>
      <p:pic>
        <p:nvPicPr>
          <p:cNvPr id="4" name="Picture 3"/>
          <p:cNvPicPr>
            <a:picLocks noChangeAspect="1"/>
          </p:cNvPicPr>
          <p:nvPr/>
        </p:nvPicPr>
        <p:blipFill>
          <a:blip r:embed="rId2"/>
          <a:stretch>
            <a:fillRect/>
          </a:stretch>
        </p:blipFill>
        <p:spPr>
          <a:xfrm>
            <a:off x="754375" y="2724455"/>
            <a:ext cx="7772400" cy="523875"/>
          </a:xfrm>
          <a:prstGeom prst="rect">
            <a:avLst/>
          </a:prstGeom>
        </p:spPr>
      </p:pic>
      <p:pic>
        <p:nvPicPr>
          <p:cNvPr id="5" name="Picture 4"/>
          <p:cNvPicPr>
            <a:picLocks noChangeAspect="1"/>
          </p:cNvPicPr>
          <p:nvPr/>
        </p:nvPicPr>
        <p:blipFill>
          <a:blip r:embed="rId3"/>
          <a:stretch>
            <a:fillRect/>
          </a:stretch>
        </p:blipFill>
        <p:spPr>
          <a:xfrm>
            <a:off x="3764275" y="3271613"/>
            <a:ext cx="876300" cy="390525"/>
          </a:xfrm>
          <a:prstGeom prst="rect">
            <a:avLst/>
          </a:prstGeom>
        </p:spPr>
      </p:pic>
      <p:sp>
        <p:nvSpPr>
          <p:cNvPr id="7" name="Rectangle 6"/>
          <p:cNvSpPr/>
          <p:nvPr/>
        </p:nvSpPr>
        <p:spPr>
          <a:xfrm>
            <a:off x="6557165" y="3710516"/>
            <a:ext cx="1782989" cy="369332"/>
          </a:xfrm>
          <a:prstGeom prst="rect">
            <a:avLst/>
          </a:prstGeom>
        </p:spPr>
        <p:txBody>
          <a:bodyPr wrap="none">
            <a:spAutoFit/>
          </a:bodyPr>
          <a:lstStyle/>
          <a:p>
            <a:r>
              <a:rPr lang="en-US" dirty="0" err="1">
                <a:latin typeface="Perpetua" panose="02020502060401020303" pitchFamily="18" charset="0"/>
                <a:ea typeface="Calibri" panose="020F0502020204030204" pitchFamily="34" charset="0"/>
                <a:cs typeface="Perpetua" panose="02020502060401020303" pitchFamily="18" charset="0"/>
              </a:rPr>
              <a:t>Szegedy</a:t>
            </a:r>
            <a:r>
              <a:rPr lang="en-US" dirty="0">
                <a:latin typeface="Perpetua" panose="02020502060401020303" pitchFamily="18" charset="0"/>
                <a:ea typeface="Calibri" panose="020F0502020204030204" pitchFamily="34" charset="0"/>
                <a:cs typeface="Perpetua" panose="02020502060401020303" pitchFamily="18" charset="0"/>
              </a:rPr>
              <a:t> et </a:t>
            </a:r>
            <a:r>
              <a:rPr lang="en-US" dirty="0" smtClean="0">
                <a:latin typeface="Perpetua" panose="02020502060401020303" pitchFamily="18" charset="0"/>
                <a:ea typeface="Calibri" panose="020F0502020204030204" pitchFamily="34" charset="0"/>
                <a:cs typeface="Perpetua" panose="02020502060401020303" pitchFamily="18" charset="0"/>
              </a:rPr>
              <a:t>al, 2013</a:t>
            </a:r>
            <a:endParaRPr lang="en-US" dirty="0"/>
          </a:p>
        </p:txBody>
      </p:sp>
    </p:spTree>
    <p:extLst>
      <p:ext uri="{BB962C8B-B14F-4D97-AF65-F5344CB8AC3E}">
        <p14:creationId xmlns:p14="http://schemas.microsoft.com/office/powerpoint/2010/main" val="24302003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Adversarial </a:t>
            </a:r>
            <a:r>
              <a:rPr lang="en-US" dirty="0" smtClean="0"/>
              <a:t>Defense</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Data </a:t>
            </a:r>
            <a:r>
              <a:rPr lang="en-US" dirty="0"/>
              <a:t>modification </a:t>
            </a:r>
          </a:p>
          <a:p>
            <a:pPr lvl="1"/>
            <a:r>
              <a:rPr lang="en-US" sz="2000" dirty="0" smtClean="0"/>
              <a:t>Image compression </a:t>
            </a:r>
            <a:endParaRPr lang="en-US" sz="2000" dirty="0"/>
          </a:p>
          <a:p>
            <a:pPr lvl="2"/>
            <a:r>
              <a:rPr lang="en-US" sz="1600" dirty="0" smtClean="0"/>
              <a:t>JPEG: </a:t>
            </a:r>
          </a:p>
          <a:p>
            <a:pPr lvl="3"/>
            <a:r>
              <a:rPr lang="en-US" sz="1200" dirty="0" smtClean="0"/>
              <a:t>FGSM effect (</a:t>
            </a:r>
            <a:r>
              <a:rPr lang="en-US" sz="1200" dirty="0" err="1" smtClean="0"/>
              <a:t>Dziugaite</a:t>
            </a:r>
            <a:r>
              <a:rPr lang="en-US" sz="1200" dirty="0" smtClean="0"/>
              <a:t> </a:t>
            </a:r>
            <a:r>
              <a:rPr lang="en-US" sz="1200" dirty="0"/>
              <a:t>et </a:t>
            </a:r>
            <a:r>
              <a:rPr lang="en-US" sz="1200" dirty="0" smtClean="0"/>
              <a:t>al, 2016)</a:t>
            </a:r>
          </a:p>
          <a:p>
            <a:pPr lvl="3"/>
            <a:r>
              <a:rPr lang="en-US" sz="1200" dirty="0" err="1" smtClean="0"/>
              <a:t>DeepFool</a:t>
            </a:r>
            <a:r>
              <a:rPr lang="en-US" sz="1200" dirty="0" smtClean="0"/>
              <a:t> effect(Das </a:t>
            </a:r>
            <a:r>
              <a:rPr lang="en-US" sz="1200" dirty="0"/>
              <a:t>et </a:t>
            </a:r>
            <a:r>
              <a:rPr lang="en-US" sz="1200" dirty="0" smtClean="0"/>
              <a:t>al, 2017)</a:t>
            </a:r>
          </a:p>
          <a:p>
            <a:pPr lvl="3"/>
            <a:r>
              <a:rPr lang="en-US" sz="1200" dirty="0" smtClean="0"/>
              <a:t>Can be overcome (Shin et al, NIPS 2017)</a:t>
            </a:r>
            <a:r>
              <a:rPr lang="en-US" sz="1600" dirty="0" smtClean="0"/>
              <a:t> </a:t>
            </a:r>
            <a:endParaRPr lang="en-US" sz="1600" dirty="0"/>
          </a:p>
          <a:p>
            <a:pPr lvl="1"/>
            <a:r>
              <a:rPr lang="en-US" sz="2000" dirty="0" smtClean="0"/>
              <a:t>Image </a:t>
            </a:r>
            <a:r>
              <a:rPr lang="en-US" sz="2000" dirty="0" err="1"/>
              <a:t>denoising</a:t>
            </a:r>
            <a:r>
              <a:rPr lang="en-US" sz="2000" dirty="0"/>
              <a:t> </a:t>
            </a:r>
            <a:endParaRPr lang="en-US" sz="2000" dirty="0" smtClean="0"/>
          </a:p>
          <a:p>
            <a:pPr lvl="2"/>
            <a:r>
              <a:rPr lang="en-US" sz="1600" dirty="0" err="1" smtClean="0"/>
              <a:t>Autoencoders</a:t>
            </a:r>
            <a:r>
              <a:rPr lang="en-US" sz="1600" dirty="0" smtClean="0"/>
              <a:t> (Shay et al, 2019)</a:t>
            </a:r>
            <a:endParaRPr lang="en-US" sz="1600" dirty="0"/>
          </a:p>
          <a:p>
            <a:pPr lvl="1"/>
            <a:r>
              <a:rPr lang="en-US" sz="2000" dirty="0" smtClean="0"/>
              <a:t>Feature squeezing</a:t>
            </a:r>
          </a:p>
          <a:p>
            <a:pPr lvl="2"/>
            <a:r>
              <a:rPr lang="en-US" sz="1600" dirty="0" smtClean="0"/>
              <a:t>Cropping and rescaling, bit depth reduction and variance minimization (Facebook Lab &amp; Cornel, 2017)</a:t>
            </a:r>
          </a:p>
          <a:p>
            <a:pPr lvl="2"/>
            <a:r>
              <a:rPr lang="en-US" sz="1600" dirty="0" smtClean="0"/>
              <a:t>PCA (</a:t>
            </a:r>
            <a:r>
              <a:rPr lang="en-US" sz="1600" dirty="0" err="1" smtClean="0"/>
              <a:t>Shaham</a:t>
            </a:r>
            <a:r>
              <a:rPr lang="en-US" sz="1600" dirty="0" smtClean="0"/>
              <a:t> et al, 2018)</a:t>
            </a:r>
            <a:endParaRPr lang="en-US" sz="1600" dirty="0"/>
          </a:p>
          <a:p>
            <a:pPr lvl="1"/>
            <a:r>
              <a:rPr lang="en-US" sz="2000" dirty="0" smtClean="0"/>
              <a:t>Randomization</a:t>
            </a:r>
          </a:p>
          <a:p>
            <a:pPr lvl="2"/>
            <a:r>
              <a:rPr lang="en-US" sz="1600" dirty="0" smtClean="0"/>
              <a:t>Random resize and padding, random image selection (</a:t>
            </a:r>
            <a:r>
              <a:rPr lang="en-US" sz="1600" dirty="0" err="1" smtClean="0"/>
              <a:t>Xie</a:t>
            </a:r>
            <a:r>
              <a:rPr lang="en-US" sz="1600" dirty="0" smtClean="0"/>
              <a:t> </a:t>
            </a:r>
            <a:r>
              <a:rPr lang="en-US" sz="1600" dirty="0" err="1" smtClean="0"/>
              <a:t>etl</a:t>
            </a:r>
            <a:r>
              <a:rPr lang="en-US" sz="1600" dirty="0" smtClean="0"/>
              <a:t> al, NIPS 2017)</a:t>
            </a:r>
            <a:endParaRPr lang="en-US" sz="1600" dirty="0"/>
          </a:p>
          <a:p>
            <a:endParaRPr lang="en-US" dirty="0"/>
          </a:p>
        </p:txBody>
      </p:sp>
    </p:spTree>
    <p:extLst>
      <p:ext uri="{BB962C8B-B14F-4D97-AF65-F5344CB8AC3E}">
        <p14:creationId xmlns:p14="http://schemas.microsoft.com/office/powerpoint/2010/main" val="11124228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Adversarial </a:t>
            </a:r>
            <a:r>
              <a:rPr lang="en-US" dirty="0" smtClean="0"/>
              <a:t>Defense</a:t>
            </a:r>
            <a:endParaRPr lang="en-US" dirty="0"/>
          </a:p>
        </p:txBody>
      </p:sp>
      <p:sp>
        <p:nvSpPr>
          <p:cNvPr id="3" name="Content Placeholder 2"/>
          <p:cNvSpPr>
            <a:spLocks noGrp="1"/>
          </p:cNvSpPr>
          <p:nvPr>
            <p:ph idx="1"/>
          </p:nvPr>
        </p:nvSpPr>
        <p:spPr/>
        <p:txBody>
          <a:bodyPr>
            <a:normAutofit/>
          </a:bodyPr>
          <a:lstStyle/>
          <a:p>
            <a:r>
              <a:rPr lang="en-US" dirty="0" smtClean="0"/>
              <a:t>Network modification</a:t>
            </a:r>
          </a:p>
          <a:p>
            <a:pPr lvl="1"/>
            <a:r>
              <a:rPr lang="en-US" sz="2000" dirty="0" smtClean="0"/>
              <a:t>Make the network </a:t>
            </a:r>
            <a:r>
              <a:rPr lang="en-US" sz="2000" dirty="0"/>
              <a:t>more robust to small </a:t>
            </a:r>
            <a:r>
              <a:rPr lang="en-US" sz="2000" dirty="0" smtClean="0"/>
              <a:t>changes</a:t>
            </a:r>
          </a:p>
          <a:p>
            <a:pPr lvl="1"/>
            <a:r>
              <a:rPr lang="en-US" sz="2000" dirty="0" smtClean="0"/>
              <a:t>Gradient masking</a:t>
            </a:r>
          </a:p>
          <a:p>
            <a:pPr lvl="2"/>
            <a:r>
              <a:rPr lang="en-US" sz="1800" dirty="0" smtClean="0"/>
              <a:t>Close to zero</a:t>
            </a:r>
          </a:p>
          <a:p>
            <a:pPr lvl="2"/>
            <a:r>
              <a:rPr lang="en-US" sz="1800" dirty="0" smtClean="0"/>
              <a:t>Penalizes </a:t>
            </a:r>
            <a:r>
              <a:rPr lang="en-US" sz="1800" dirty="0"/>
              <a:t>the degree to which small changes in inputs can alter model </a:t>
            </a:r>
            <a:r>
              <a:rPr lang="en-US" sz="1800" dirty="0" smtClean="0"/>
              <a:t>predictions (Ross </a:t>
            </a:r>
            <a:r>
              <a:rPr lang="en-US" sz="1800" dirty="0"/>
              <a:t>and </a:t>
            </a:r>
            <a:r>
              <a:rPr lang="en-US" sz="1800" dirty="0" err="1" smtClean="0"/>
              <a:t>Doshi</a:t>
            </a:r>
            <a:r>
              <a:rPr lang="en-US" sz="1800" dirty="0" smtClean="0"/>
              <a:t>-Velez, 2018)</a:t>
            </a:r>
          </a:p>
          <a:p>
            <a:pPr lvl="2"/>
            <a:r>
              <a:rPr lang="en-US" sz="1800" dirty="0" smtClean="0"/>
              <a:t>Denies the </a:t>
            </a:r>
            <a:r>
              <a:rPr lang="en-US" sz="1800" dirty="0"/>
              <a:t>attacker access to a </a:t>
            </a:r>
            <a:r>
              <a:rPr lang="en-US" sz="1800" dirty="0" smtClean="0"/>
              <a:t>useful gradient </a:t>
            </a:r>
            <a:r>
              <a:rPr lang="en-US" sz="1800" dirty="0"/>
              <a:t>but does not actually make the </a:t>
            </a:r>
            <a:r>
              <a:rPr lang="en-US" sz="1800" dirty="0" smtClean="0"/>
              <a:t>decision boundary </a:t>
            </a:r>
            <a:r>
              <a:rPr lang="en-US" sz="1800" dirty="0"/>
              <a:t>secure</a:t>
            </a:r>
            <a:endParaRPr lang="en-US" sz="1800" dirty="0" smtClean="0"/>
          </a:p>
          <a:p>
            <a:pPr lvl="2"/>
            <a:endParaRPr lang="en-US" sz="2000" dirty="0"/>
          </a:p>
        </p:txBody>
      </p:sp>
    </p:spTree>
    <p:extLst>
      <p:ext uri="{BB962C8B-B14F-4D97-AF65-F5344CB8AC3E}">
        <p14:creationId xmlns:p14="http://schemas.microsoft.com/office/powerpoint/2010/main" val="9048907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419294" y="1318147"/>
            <a:ext cx="4724705" cy="2195535"/>
          </a:xfrm>
          <a:prstGeom prst="rect">
            <a:avLst/>
          </a:prstGeom>
        </p:spPr>
      </p:pic>
      <p:sp>
        <p:nvSpPr>
          <p:cNvPr id="2" name="Title 1"/>
          <p:cNvSpPr>
            <a:spLocks noGrp="1"/>
          </p:cNvSpPr>
          <p:nvPr>
            <p:ph type="title"/>
          </p:nvPr>
        </p:nvSpPr>
        <p:spPr/>
        <p:txBody>
          <a:bodyPr/>
          <a:lstStyle/>
          <a:p>
            <a:r>
              <a:rPr lang="en-US" dirty="0"/>
              <a:t>Adversarial </a:t>
            </a:r>
            <a:r>
              <a:rPr lang="en-US" dirty="0" smtClean="0"/>
              <a:t>Defense</a:t>
            </a:r>
            <a:endParaRPr lang="en-US" dirty="0"/>
          </a:p>
        </p:txBody>
      </p:sp>
      <p:sp>
        <p:nvSpPr>
          <p:cNvPr id="3" name="Content Placeholder 2"/>
          <p:cNvSpPr>
            <a:spLocks noGrp="1"/>
          </p:cNvSpPr>
          <p:nvPr>
            <p:ph idx="1"/>
          </p:nvPr>
        </p:nvSpPr>
        <p:spPr/>
        <p:txBody>
          <a:bodyPr>
            <a:normAutofit/>
          </a:bodyPr>
          <a:lstStyle/>
          <a:p>
            <a:r>
              <a:rPr lang="en-US" dirty="0" smtClean="0"/>
              <a:t>External models</a:t>
            </a:r>
          </a:p>
          <a:p>
            <a:pPr lvl="1"/>
            <a:r>
              <a:rPr lang="en-US" sz="2000" dirty="0"/>
              <a:t>Detection systems (</a:t>
            </a:r>
            <a:r>
              <a:rPr lang="en-US" sz="2000" dirty="0" err="1" smtClean="0"/>
              <a:t>Gu</a:t>
            </a:r>
            <a:r>
              <a:rPr lang="en-US" sz="2000" dirty="0" smtClean="0"/>
              <a:t> et al, 2019)</a:t>
            </a:r>
          </a:p>
          <a:p>
            <a:pPr lvl="1"/>
            <a:r>
              <a:rPr lang="en-US" sz="2000" dirty="0" smtClean="0"/>
              <a:t>GAN (Lee et al, 2017)</a:t>
            </a:r>
            <a:endParaRPr lang="en-US" sz="2000" dirty="0"/>
          </a:p>
          <a:p>
            <a:endParaRPr lang="en-US" dirty="0"/>
          </a:p>
        </p:txBody>
      </p:sp>
      <p:pic>
        <p:nvPicPr>
          <p:cNvPr id="4" name="Picture 3"/>
          <p:cNvPicPr>
            <a:picLocks noChangeAspect="1"/>
          </p:cNvPicPr>
          <p:nvPr/>
        </p:nvPicPr>
        <p:blipFill>
          <a:blip r:embed="rId4"/>
          <a:stretch>
            <a:fillRect/>
          </a:stretch>
        </p:blipFill>
        <p:spPr>
          <a:xfrm>
            <a:off x="754375" y="3051637"/>
            <a:ext cx="3781022" cy="1925975"/>
          </a:xfrm>
          <a:prstGeom prst="rect">
            <a:avLst/>
          </a:prstGeom>
        </p:spPr>
      </p:pic>
    </p:spTree>
    <p:extLst>
      <p:ext uri="{BB962C8B-B14F-4D97-AF65-F5344CB8AC3E}">
        <p14:creationId xmlns:p14="http://schemas.microsoft.com/office/powerpoint/2010/main" val="10738851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6260" y="433880"/>
            <a:ext cx="6566315" cy="725349"/>
          </a:xfrm>
        </p:spPr>
        <p:txBody>
          <a:bodyPr>
            <a:normAutofit/>
          </a:bodyPr>
          <a:lstStyle/>
          <a:p>
            <a:r>
              <a:rPr lang="en-US" dirty="0" smtClean="0"/>
              <a:t>Agenda</a:t>
            </a:r>
            <a:endParaRPr lang="en-US" dirty="0"/>
          </a:p>
        </p:txBody>
      </p:sp>
      <p:sp>
        <p:nvSpPr>
          <p:cNvPr id="5" name="Content Placeholder 4"/>
          <p:cNvSpPr>
            <a:spLocks noGrp="1"/>
          </p:cNvSpPr>
          <p:nvPr>
            <p:ph idx="1"/>
          </p:nvPr>
        </p:nvSpPr>
        <p:spPr>
          <a:xfrm>
            <a:off x="296260" y="1197405"/>
            <a:ext cx="6566315" cy="3511061"/>
          </a:xfrm>
        </p:spPr>
        <p:txBody>
          <a:bodyPr/>
          <a:lstStyle/>
          <a:p>
            <a:r>
              <a:rPr lang="en-US" dirty="0" smtClean="0"/>
              <a:t>Objective</a:t>
            </a:r>
            <a:endParaRPr lang="en-US" dirty="0"/>
          </a:p>
          <a:p>
            <a:r>
              <a:rPr lang="en-US" dirty="0" smtClean="0"/>
              <a:t>Literature Review</a:t>
            </a:r>
          </a:p>
          <a:p>
            <a:r>
              <a:rPr lang="en-US" dirty="0" smtClean="0"/>
              <a:t>Methodology</a:t>
            </a:r>
            <a:endParaRPr lang="en-US" dirty="0"/>
          </a:p>
          <a:p>
            <a:r>
              <a:rPr lang="en-US" dirty="0" smtClean="0"/>
              <a:t>Findings</a:t>
            </a:r>
          </a:p>
          <a:p>
            <a:r>
              <a:rPr lang="en-US" dirty="0" smtClean="0"/>
              <a:t>Recommendations </a:t>
            </a:r>
          </a:p>
          <a:p>
            <a:r>
              <a:rPr lang="en-US" dirty="0" smtClean="0"/>
              <a:t>Future Work</a:t>
            </a:r>
            <a:endParaRPr lang="en-US" dirty="0"/>
          </a:p>
        </p:txBody>
      </p:sp>
    </p:spTree>
    <p:extLst>
      <p:ext uri="{BB962C8B-B14F-4D97-AF65-F5344CB8AC3E}">
        <p14:creationId xmlns:p14="http://schemas.microsoft.com/office/powerpoint/2010/main" val="11016338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6260" y="433880"/>
            <a:ext cx="6566315" cy="725349"/>
          </a:xfrm>
        </p:spPr>
        <p:txBody>
          <a:bodyPr>
            <a:normAutofit/>
          </a:bodyPr>
          <a:lstStyle/>
          <a:p>
            <a:r>
              <a:rPr lang="en-US" dirty="0" smtClean="0"/>
              <a:t>Agenda</a:t>
            </a:r>
            <a:endParaRPr lang="en-US" dirty="0"/>
          </a:p>
        </p:txBody>
      </p:sp>
      <p:sp>
        <p:nvSpPr>
          <p:cNvPr id="5" name="Content Placeholder 4"/>
          <p:cNvSpPr>
            <a:spLocks noGrp="1"/>
          </p:cNvSpPr>
          <p:nvPr>
            <p:ph idx="1"/>
          </p:nvPr>
        </p:nvSpPr>
        <p:spPr>
          <a:xfrm>
            <a:off x="296260" y="1197405"/>
            <a:ext cx="6566315" cy="3511061"/>
          </a:xfrm>
        </p:spPr>
        <p:txBody>
          <a:bodyPr/>
          <a:lstStyle/>
          <a:p>
            <a:r>
              <a:rPr lang="en-US" dirty="0" smtClean="0"/>
              <a:t>Objective</a:t>
            </a:r>
            <a:endParaRPr lang="en-US" dirty="0"/>
          </a:p>
          <a:p>
            <a:r>
              <a:rPr lang="en-US" dirty="0" smtClean="0"/>
              <a:t>Literature Review</a:t>
            </a:r>
          </a:p>
          <a:p>
            <a:r>
              <a:rPr lang="en-US" b="1" dirty="0" smtClean="0">
                <a:solidFill>
                  <a:srgbClr val="FFFF00"/>
                </a:solidFill>
              </a:rPr>
              <a:t>Methodology</a:t>
            </a:r>
            <a:endParaRPr lang="en-US" b="1" dirty="0">
              <a:solidFill>
                <a:srgbClr val="FFFF00"/>
              </a:solidFill>
            </a:endParaRPr>
          </a:p>
          <a:p>
            <a:r>
              <a:rPr lang="en-US" dirty="0" smtClean="0"/>
              <a:t>Findings</a:t>
            </a:r>
          </a:p>
          <a:p>
            <a:r>
              <a:rPr lang="en-US" dirty="0" smtClean="0"/>
              <a:t>Recommendations </a:t>
            </a:r>
          </a:p>
          <a:p>
            <a:r>
              <a:rPr lang="en-US" dirty="0" smtClean="0"/>
              <a:t>Future Work</a:t>
            </a:r>
            <a:endParaRPr lang="en-US" dirty="0"/>
          </a:p>
        </p:txBody>
      </p:sp>
    </p:spTree>
    <p:extLst>
      <p:ext uri="{BB962C8B-B14F-4D97-AF65-F5344CB8AC3E}">
        <p14:creationId xmlns:p14="http://schemas.microsoft.com/office/powerpoint/2010/main" val="28050963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Dimension Effect </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Linearity Hypothesis</a:t>
            </a:r>
            <a:endParaRPr lang="he-IL" dirty="0" smtClean="0">
              <a:solidFill>
                <a:srgbClr val="FF0000"/>
              </a:solidFill>
            </a:endParaRPr>
          </a:p>
          <a:p>
            <a:pPr lvl="1"/>
            <a:r>
              <a:rPr lang="en-US" sz="2000" dirty="0"/>
              <a:t>At first, it was widely assumed that </a:t>
            </a:r>
            <a:r>
              <a:rPr lang="en-US" sz="2000" dirty="0" smtClean="0"/>
              <a:t>adversarial examples </a:t>
            </a:r>
            <a:r>
              <a:rPr lang="en-US" sz="2000" dirty="0"/>
              <a:t>was due </a:t>
            </a:r>
            <a:r>
              <a:rPr lang="en-US" sz="2000" dirty="0" smtClean="0"/>
              <a:t>to</a:t>
            </a:r>
          </a:p>
          <a:p>
            <a:pPr lvl="2"/>
            <a:r>
              <a:rPr lang="en-US" sz="1600" dirty="0" smtClean="0"/>
              <a:t>Complexity and non-linearity nature of the network</a:t>
            </a:r>
          </a:p>
          <a:p>
            <a:pPr lvl="2"/>
            <a:r>
              <a:rPr lang="en-US" sz="1600" dirty="0" smtClean="0"/>
              <a:t>Overfitting</a:t>
            </a:r>
          </a:p>
          <a:p>
            <a:pPr lvl="2"/>
            <a:endParaRPr lang="en-US" sz="1600" dirty="0" smtClean="0"/>
          </a:p>
          <a:p>
            <a:pPr lvl="1"/>
            <a:r>
              <a:rPr lang="en-US" sz="2000" dirty="0" smtClean="0"/>
              <a:t>Couldn’t explain</a:t>
            </a:r>
          </a:p>
          <a:p>
            <a:pPr lvl="2"/>
            <a:r>
              <a:rPr lang="en-US" sz="1600" dirty="0" smtClean="0"/>
              <a:t>Why simple networks suffer like deep network</a:t>
            </a:r>
          </a:p>
          <a:p>
            <a:pPr lvl="2"/>
            <a:r>
              <a:rPr lang="en-US" sz="1600" dirty="0" smtClean="0"/>
              <a:t> the transferability of adversarial examples</a:t>
            </a:r>
          </a:p>
          <a:p>
            <a:pPr lvl="2"/>
            <a:endParaRPr lang="en-US" sz="1600" dirty="0" smtClean="0"/>
          </a:p>
          <a:p>
            <a:pPr lvl="1"/>
            <a:r>
              <a:rPr lang="en-US" sz="2000" dirty="0" err="1"/>
              <a:t>Goodfellow</a:t>
            </a:r>
            <a:r>
              <a:rPr lang="en-US" sz="2000" dirty="0"/>
              <a:t> et </a:t>
            </a:r>
            <a:r>
              <a:rPr lang="en-US" sz="2000" dirty="0" smtClean="0"/>
              <a:t>al (2014) </a:t>
            </a:r>
            <a:r>
              <a:rPr lang="en-US" sz="2000" dirty="0"/>
              <a:t>suggested that </a:t>
            </a:r>
            <a:r>
              <a:rPr lang="en-US" sz="2000" dirty="0" smtClean="0"/>
              <a:t>NN behaves </a:t>
            </a:r>
            <a:r>
              <a:rPr lang="en-US" sz="2000" dirty="0"/>
              <a:t>extremely </a:t>
            </a:r>
            <a:r>
              <a:rPr lang="en-US" sz="2000" dirty="0" smtClean="0"/>
              <a:t>linearly</a:t>
            </a:r>
          </a:p>
          <a:p>
            <a:pPr lvl="2"/>
            <a:r>
              <a:rPr lang="en-US" sz="1600" dirty="0"/>
              <a:t>For easier </a:t>
            </a:r>
            <a:r>
              <a:rPr lang="en-US" sz="1600" dirty="0" smtClean="0"/>
              <a:t>optimization, </a:t>
            </a:r>
            <a:r>
              <a:rPr lang="en-US" sz="1600" dirty="0"/>
              <a:t>most </a:t>
            </a:r>
            <a:r>
              <a:rPr lang="en-US" sz="1600" dirty="0" smtClean="0"/>
              <a:t>NN </a:t>
            </a:r>
            <a:r>
              <a:rPr lang="en-US" sz="1600" dirty="0"/>
              <a:t>architecture </a:t>
            </a:r>
            <a:r>
              <a:rPr lang="en-US" sz="1600" dirty="0" smtClean="0"/>
              <a:t>(LSTM</a:t>
            </a:r>
            <a:r>
              <a:rPr lang="en-US" sz="1600" dirty="0"/>
              <a:t>, </a:t>
            </a:r>
            <a:r>
              <a:rPr lang="en-US" sz="1600" dirty="0" err="1" smtClean="0"/>
              <a:t>ReLUs</a:t>
            </a:r>
            <a:r>
              <a:rPr lang="en-US" sz="1600" dirty="0" smtClean="0"/>
              <a:t>, </a:t>
            </a:r>
            <a:r>
              <a:rPr lang="en-US" sz="1600" dirty="0" err="1" smtClean="0"/>
              <a:t>maxout</a:t>
            </a:r>
            <a:r>
              <a:rPr lang="en-US" sz="1600" dirty="0" smtClean="0"/>
              <a:t>) </a:t>
            </a:r>
            <a:r>
              <a:rPr lang="en-US" sz="1600" dirty="0"/>
              <a:t>were </a:t>
            </a:r>
            <a:r>
              <a:rPr lang="en-US" sz="1600" dirty="0" smtClean="0"/>
              <a:t>designed </a:t>
            </a:r>
            <a:r>
              <a:rPr lang="en-US" sz="1600" dirty="0"/>
              <a:t>to behave in a linear manner</a:t>
            </a:r>
            <a:endParaRPr lang="en-US" sz="1600" dirty="0" smtClean="0"/>
          </a:p>
          <a:p>
            <a:pPr lvl="2"/>
            <a:r>
              <a:rPr lang="en-US" sz="1600" dirty="0" smtClean="0"/>
              <a:t>NN are </a:t>
            </a:r>
            <a:r>
              <a:rPr lang="en-US" sz="1600" dirty="0"/>
              <a:t>too linear to resist linear adversarial </a:t>
            </a:r>
            <a:r>
              <a:rPr lang="en-US" sz="1600" dirty="0" smtClean="0"/>
              <a:t>perturbation (FGSM)</a:t>
            </a:r>
          </a:p>
          <a:p>
            <a:pPr marL="457200" lvl="1" indent="0">
              <a:buNone/>
            </a:pPr>
            <a:endParaRPr lang="he-IL" sz="2000" dirty="0" smtClean="0"/>
          </a:p>
          <a:p>
            <a:pPr lvl="1"/>
            <a:r>
              <a:rPr lang="en-US" sz="2000" dirty="0" smtClean="0"/>
              <a:t>Leading hypothesis today</a:t>
            </a:r>
            <a:r>
              <a:rPr lang="en-US" sz="2000" dirty="0"/>
              <a:t>, although not a </a:t>
            </a:r>
            <a:r>
              <a:rPr lang="en-US" sz="2000" dirty="0" smtClean="0"/>
              <a:t>consensus</a:t>
            </a:r>
          </a:p>
          <a:p>
            <a:pPr lvl="1"/>
            <a:endParaRPr lang="en-US" sz="2000" dirty="0" smtClean="0"/>
          </a:p>
          <a:p>
            <a:pPr lvl="1"/>
            <a:endParaRPr lang="en-US" sz="2200" dirty="0"/>
          </a:p>
        </p:txBody>
      </p:sp>
    </p:spTree>
    <p:extLst>
      <p:ext uri="{BB962C8B-B14F-4D97-AF65-F5344CB8AC3E}">
        <p14:creationId xmlns:p14="http://schemas.microsoft.com/office/powerpoint/2010/main" val="2475683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491214" y="2381350"/>
            <a:ext cx="6772392" cy="2480975"/>
          </a:xfrm>
          <a:prstGeom prst="rect">
            <a:avLst/>
          </a:prstGeom>
        </p:spPr>
      </p:pic>
      <p:sp>
        <p:nvSpPr>
          <p:cNvPr id="2" name="Title 1"/>
          <p:cNvSpPr>
            <a:spLocks noGrp="1"/>
          </p:cNvSpPr>
          <p:nvPr>
            <p:ph type="title"/>
          </p:nvPr>
        </p:nvSpPr>
        <p:spPr/>
        <p:txBody>
          <a:bodyPr/>
          <a:lstStyle/>
          <a:p>
            <a:r>
              <a:rPr lang="en-US" dirty="0" smtClean="0"/>
              <a:t>The Dimension Effect </a:t>
            </a:r>
            <a:endParaRPr lang="en-US" dirty="0"/>
          </a:p>
        </p:txBody>
      </p:sp>
      <p:sp>
        <p:nvSpPr>
          <p:cNvPr id="3" name="Content Placeholder 2"/>
          <p:cNvSpPr>
            <a:spLocks noGrp="1"/>
          </p:cNvSpPr>
          <p:nvPr>
            <p:ph idx="1"/>
          </p:nvPr>
        </p:nvSpPr>
        <p:spPr/>
        <p:txBody>
          <a:bodyPr/>
          <a:lstStyle/>
          <a:p>
            <a:r>
              <a:rPr lang="en-US" dirty="0" smtClean="0"/>
              <a:t>The C</a:t>
            </a:r>
            <a:r>
              <a:rPr lang="en-US" dirty="0"/>
              <a:t>urs</a:t>
            </a:r>
            <a:r>
              <a:rPr lang="en-US" dirty="0" smtClean="0"/>
              <a:t>e of Dimensionality</a:t>
            </a:r>
            <a:endParaRPr lang="en-US" dirty="0" smtClean="0">
              <a:solidFill>
                <a:srgbClr val="FF0000"/>
              </a:solidFill>
            </a:endParaRPr>
          </a:p>
          <a:p>
            <a:pPr lvl="1"/>
            <a:r>
              <a:rPr lang="en-US" sz="2000" dirty="0" smtClean="0"/>
              <a:t>When </a:t>
            </a:r>
            <a:r>
              <a:rPr lang="en-US" sz="2000" dirty="0"/>
              <a:t>the input dimension increases, the volume of the space increases exponentially, making it </a:t>
            </a:r>
            <a:r>
              <a:rPr lang="en-US" sz="2000" dirty="0" smtClean="0"/>
              <a:t>sparse.</a:t>
            </a:r>
            <a:endParaRPr lang="en-US" sz="2000" dirty="0"/>
          </a:p>
        </p:txBody>
      </p:sp>
    </p:spTree>
    <p:extLst>
      <p:ext uri="{BB962C8B-B14F-4D97-AF65-F5344CB8AC3E}">
        <p14:creationId xmlns:p14="http://schemas.microsoft.com/office/powerpoint/2010/main" val="41392769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Dimension Effect </a:t>
            </a:r>
            <a:endParaRPr lang="en-US" dirty="0"/>
          </a:p>
        </p:txBody>
      </p:sp>
      <p:sp>
        <p:nvSpPr>
          <p:cNvPr id="3" name="Content Placeholder 2"/>
          <p:cNvSpPr>
            <a:spLocks noGrp="1"/>
          </p:cNvSpPr>
          <p:nvPr>
            <p:ph idx="1"/>
          </p:nvPr>
        </p:nvSpPr>
        <p:spPr/>
        <p:txBody>
          <a:bodyPr/>
          <a:lstStyle/>
          <a:p>
            <a:r>
              <a:rPr lang="en-US" dirty="0" smtClean="0"/>
              <a:t>The Adversarial Curse of Dimensionality for Linear Models</a:t>
            </a:r>
            <a:endParaRPr lang="he-IL" dirty="0" smtClean="0">
              <a:solidFill>
                <a:srgbClr val="FF0000"/>
              </a:solidFill>
            </a:endParaRPr>
          </a:p>
          <a:p>
            <a:pPr lvl="1"/>
            <a:r>
              <a:rPr lang="en-US" sz="2000" dirty="0" smtClean="0"/>
              <a:t>High </a:t>
            </a:r>
            <a:r>
              <a:rPr lang="en-US" sz="2000" dirty="0"/>
              <a:t>dimension </a:t>
            </a:r>
            <a:r>
              <a:rPr lang="en-US" sz="2000" dirty="0" smtClean="0"/>
              <a:t>+ linearity </a:t>
            </a:r>
            <a:r>
              <a:rPr lang="en-US" sz="2000" dirty="0"/>
              <a:t>hypothesis </a:t>
            </a:r>
            <a:r>
              <a:rPr lang="en-US" sz="2000" dirty="0" smtClean="0"/>
              <a:t>of NN = adversarial learning</a:t>
            </a:r>
          </a:p>
          <a:p>
            <a:pPr lvl="1"/>
            <a:r>
              <a:rPr lang="en-US" sz="2000" dirty="0" smtClean="0"/>
              <a:t>We except                                      for activation function            and </a:t>
            </a:r>
          </a:p>
          <a:p>
            <a:pPr lvl="1"/>
            <a:endParaRPr lang="en-US" sz="2000" dirty="0" smtClean="0"/>
          </a:p>
          <a:p>
            <a:pPr lvl="1"/>
            <a:endParaRPr lang="en-US" sz="2000" dirty="0"/>
          </a:p>
        </p:txBody>
      </p:sp>
      <p:graphicFrame>
        <p:nvGraphicFramePr>
          <p:cNvPr id="5" name="Object 4"/>
          <p:cNvGraphicFramePr>
            <a:graphicFrameLocks noChangeAspect="1"/>
          </p:cNvGraphicFramePr>
          <p:nvPr>
            <p:extLst>
              <p:ext uri="{D42A27DB-BD31-4B8C-83A1-F6EECF244321}">
                <p14:modId xmlns:p14="http://schemas.microsoft.com/office/powerpoint/2010/main" val="4102992125"/>
              </p:ext>
            </p:extLst>
          </p:nvPr>
        </p:nvGraphicFramePr>
        <p:xfrm>
          <a:off x="2452688" y="2754313"/>
          <a:ext cx="1992312" cy="466725"/>
        </p:xfrm>
        <a:graphic>
          <a:graphicData uri="http://schemas.openxmlformats.org/presentationml/2006/ole">
            <mc:AlternateContent xmlns:mc="http://schemas.openxmlformats.org/markup-compatibility/2006">
              <mc:Choice xmlns:v="urn:schemas-microsoft-com:vml" Requires="v">
                <p:oleObj spid="_x0000_s6191" name="Equation" r:id="rId4" imgW="1079280" imgH="253800" progId="Equation.DSMT4">
                  <p:embed/>
                </p:oleObj>
              </mc:Choice>
              <mc:Fallback>
                <p:oleObj name="Equation" r:id="rId4" imgW="1079280" imgH="253800" progId="Equation.DSMT4">
                  <p:embed/>
                  <p:pic>
                    <p:nvPicPr>
                      <p:cNvPr id="5" name="Object 4"/>
                      <p:cNvPicPr/>
                      <p:nvPr/>
                    </p:nvPicPr>
                    <p:blipFill>
                      <a:blip r:embed="rId5"/>
                      <a:stretch>
                        <a:fillRect/>
                      </a:stretch>
                    </p:blipFill>
                    <p:spPr>
                      <a:xfrm>
                        <a:off x="2452688" y="2754313"/>
                        <a:ext cx="1992312" cy="46672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04384600"/>
              </p:ext>
            </p:extLst>
          </p:nvPr>
        </p:nvGraphicFramePr>
        <p:xfrm>
          <a:off x="6862575" y="2769130"/>
          <a:ext cx="610820" cy="408962"/>
        </p:xfrm>
        <a:graphic>
          <a:graphicData uri="http://schemas.openxmlformats.org/presentationml/2006/ole">
            <mc:AlternateContent xmlns:mc="http://schemas.openxmlformats.org/markup-compatibility/2006">
              <mc:Choice xmlns:v="urn:schemas-microsoft-com:vml" Requires="v">
                <p:oleObj spid="_x0000_s6192" name="Equation" r:id="rId6" imgW="370547" imgH="247680" progId="Equation.DSMT4">
                  <p:embed/>
                </p:oleObj>
              </mc:Choice>
              <mc:Fallback>
                <p:oleObj name="Equation" r:id="rId6" imgW="370547" imgH="247680" progId="Equation.DSMT4">
                  <p:embed/>
                  <p:pic>
                    <p:nvPicPr>
                      <p:cNvPr id="8" name="Object 7"/>
                      <p:cNvPicPr/>
                      <p:nvPr/>
                    </p:nvPicPr>
                    <p:blipFill>
                      <a:blip r:embed="rId7"/>
                      <a:stretch>
                        <a:fillRect/>
                      </a:stretch>
                    </p:blipFill>
                    <p:spPr>
                      <a:xfrm>
                        <a:off x="6862575" y="2769130"/>
                        <a:ext cx="610820" cy="408962"/>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266503292"/>
              </p:ext>
            </p:extLst>
          </p:nvPr>
        </p:nvGraphicFramePr>
        <p:xfrm>
          <a:off x="7970812" y="2754313"/>
          <a:ext cx="971281" cy="429235"/>
        </p:xfrm>
        <a:graphic>
          <a:graphicData uri="http://schemas.openxmlformats.org/presentationml/2006/ole">
            <mc:AlternateContent xmlns:mc="http://schemas.openxmlformats.org/markup-compatibility/2006">
              <mc:Choice xmlns:v="urn:schemas-microsoft-com:vml" Requires="v">
                <p:oleObj spid="_x0000_s6193" name="Equation" r:id="rId8" imgW="560489" imgH="247680" progId="Equation.DSMT4">
                  <p:embed/>
                </p:oleObj>
              </mc:Choice>
              <mc:Fallback>
                <p:oleObj name="Equation" r:id="rId8" imgW="560489" imgH="247680" progId="Equation.DSMT4">
                  <p:embed/>
                  <p:pic>
                    <p:nvPicPr>
                      <p:cNvPr id="9" name="Object 8"/>
                      <p:cNvPicPr/>
                      <p:nvPr/>
                    </p:nvPicPr>
                    <p:blipFill>
                      <a:blip r:embed="rId9"/>
                      <a:stretch>
                        <a:fillRect/>
                      </a:stretch>
                    </p:blipFill>
                    <p:spPr>
                      <a:xfrm>
                        <a:off x="7970812" y="2754313"/>
                        <a:ext cx="971281" cy="429235"/>
                      </a:xfrm>
                      <a:prstGeom prst="rect">
                        <a:avLst/>
                      </a:prstGeom>
                    </p:spPr>
                  </p:pic>
                </p:oleObj>
              </mc:Fallback>
            </mc:AlternateContent>
          </a:graphicData>
        </a:graphic>
      </p:graphicFrame>
    </p:spTree>
    <p:extLst>
      <p:ext uri="{BB962C8B-B14F-4D97-AF65-F5344CB8AC3E}">
        <p14:creationId xmlns:p14="http://schemas.microsoft.com/office/powerpoint/2010/main" val="30435975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Dimension Effect </a:t>
            </a:r>
            <a:endParaRPr lang="en-US" dirty="0"/>
          </a:p>
        </p:txBody>
      </p:sp>
      <p:sp>
        <p:nvSpPr>
          <p:cNvPr id="3" name="Content Placeholder 2"/>
          <p:cNvSpPr>
            <a:spLocks noGrp="1"/>
          </p:cNvSpPr>
          <p:nvPr>
            <p:ph idx="1"/>
          </p:nvPr>
        </p:nvSpPr>
        <p:spPr>
          <a:xfrm>
            <a:off x="448965" y="1502815"/>
            <a:ext cx="8246070" cy="3359510"/>
          </a:xfrm>
        </p:spPr>
        <p:txBody>
          <a:bodyPr/>
          <a:lstStyle/>
          <a:p>
            <a:r>
              <a:rPr lang="en-US" dirty="0" smtClean="0"/>
              <a:t>The Adversarial Curse of Dimensionality for Linear Models</a:t>
            </a:r>
            <a:endParaRPr lang="he-IL" dirty="0" smtClean="0">
              <a:solidFill>
                <a:srgbClr val="FF0000"/>
              </a:solidFill>
            </a:endParaRPr>
          </a:p>
          <a:p>
            <a:pPr lvl="1"/>
            <a:r>
              <a:rPr lang="en-US" sz="2000" dirty="0" smtClean="0"/>
              <a:t>But… (for linear activation function)</a:t>
            </a:r>
          </a:p>
          <a:p>
            <a:pPr lvl="1"/>
            <a:endParaRPr lang="en-US" sz="2000" dirty="0" smtClean="0"/>
          </a:p>
          <a:p>
            <a:pPr lvl="1"/>
            <a:endParaRPr lang="en-US" sz="2000" dirty="0"/>
          </a:p>
          <a:p>
            <a:pPr lvl="1"/>
            <a:endParaRPr lang="he-IL" sz="2000" dirty="0" smtClean="0"/>
          </a:p>
          <a:p>
            <a:pPr lvl="1"/>
            <a:r>
              <a:rPr lang="en-US" sz="2000" dirty="0" smtClean="0"/>
              <a:t>For </a:t>
            </a:r>
            <a:r>
              <a:rPr lang="en-US" sz="2000" dirty="0"/>
              <a:t>an n-dimensional vector with an average magnitude of </a:t>
            </a:r>
            <a:r>
              <a:rPr lang="en-US" sz="2000" dirty="0" smtClean="0"/>
              <a:t>m, </a:t>
            </a:r>
            <a:r>
              <a:rPr lang="en-US" sz="2000" dirty="0"/>
              <a:t>the activation function will grow by  </a:t>
            </a:r>
            <a:r>
              <a:rPr lang="en-US" sz="2000" dirty="0" smtClean="0"/>
              <a:t>          (linear growth) </a:t>
            </a:r>
            <a:endParaRPr lang="en-US" sz="2000" dirty="0"/>
          </a:p>
        </p:txBody>
      </p:sp>
      <p:graphicFrame>
        <p:nvGraphicFramePr>
          <p:cNvPr id="10" name="Object 9"/>
          <p:cNvGraphicFramePr>
            <a:graphicFrameLocks noChangeAspect="1"/>
          </p:cNvGraphicFramePr>
          <p:nvPr>
            <p:extLst>
              <p:ext uri="{D42A27DB-BD31-4B8C-83A1-F6EECF244321}">
                <p14:modId xmlns:p14="http://schemas.microsoft.com/office/powerpoint/2010/main" val="618098078"/>
              </p:ext>
            </p:extLst>
          </p:nvPr>
        </p:nvGraphicFramePr>
        <p:xfrm>
          <a:off x="2586835" y="2815283"/>
          <a:ext cx="3512215" cy="566486"/>
        </p:xfrm>
        <a:graphic>
          <a:graphicData uri="http://schemas.openxmlformats.org/presentationml/2006/ole">
            <mc:AlternateContent xmlns:mc="http://schemas.openxmlformats.org/markup-compatibility/2006">
              <mc:Choice xmlns:v="urn:schemas-microsoft-com:vml" Requires="v">
                <p:oleObj spid="_x0000_s5164" name="Equation" r:id="rId4" imgW="1574640" imgH="253800" progId="Equation.DSMT4">
                  <p:embed/>
                </p:oleObj>
              </mc:Choice>
              <mc:Fallback>
                <p:oleObj name="Equation" r:id="rId4" imgW="1574640" imgH="253800" progId="Equation.DSMT4">
                  <p:embed/>
                  <p:pic>
                    <p:nvPicPr>
                      <p:cNvPr id="0" name=""/>
                      <p:cNvPicPr/>
                      <p:nvPr/>
                    </p:nvPicPr>
                    <p:blipFill>
                      <a:blip r:embed="rId5"/>
                      <a:stretch>
                        <a:fillRect/>
                      </a:stretch>
                    </p:blipFill>
                    <p:spPr>
                      <a:xfrm>
                        <a:off x="2586835" y="2815283"/>
                        <a:ext cx="3512215" cy="566486"/>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4" name="Rectangle 3"/>
              <p:cNvSpPr/>
              <p:nvPr/>
            </p:nvSpPr>
            <p:spPr>
              <a:xfrm>
                <a:off x="5640935" y="3521713"/>
                <a:ext cx="183659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𝑝</m:t>
                          </m:r>
                        </m:e>
                        <m:sub>
                          <m:r>
                            <m:rPr>
                              <m:sty m:val="p"/>
                            </m:rPr>
                            <a:rPr lang="en-US" i="0">
                              <a:latin typeface="Cambria Math" panose="02040503050406030204" pitchFamily="18" charset="0"/>
                            </a:rPr>
                            <m:t>max</m:t>
                          </m:r>
                        </m:sub>
                      </m:sSub>
                      <m:r>
                        <a:rPr lang="en-US" i="0">
                          <a:latin typeface="Cambria Math" panose="02040503050406030204" pitchFamily="18" charset="0"/>
                        </a:rPr>
                        <m:t>=</m:t>
                      </m:r>
                      <m:r>
                        <a:rPr lang="en-US" i="1">
                          <a:latin typeface="Cambria Math" panose="02040503050406030204" pitchFamily="18" charset="0"/>
                        </a:rPr>
                        <m:t>𝑠𝑖𝑔𝑛</m:t>
                      </m:r>
                      <m:d>
                        <m:dPr>
                          <m:ctrlPr>
                            <a:rPr lang="en-US" i="1">
                              <a:latin typeface="Cambria Math" panose="02040503050406030204" pitchFamily="18" charset="0"/>
                            </a:rPr>
                          </m:ctrlPr>
                        </m:dPr>
                        <m:e>
                          <m:r>
                            <a:rPr lang="en-US" i="1">
                              <a:latin typeface="Cambria Math" panose="02040503050406030204" pitchFamily="18" charset="0"/>
                            </a:rPr>
                            <m:t>𝑤</m:t>
                          </m:r>
                        </m:e>
                      </m:d>
                    </m:oMath>
                  </m:oMathPara>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5640935" y="3521713"/>
                <a:ext cx="1836592" cy="369332"/>
              </a:xfrm>
              <a:prstGeom prst="rect">
                <a:avLst/>
              </a:prstGeom>
              <a:blipFill>
                <a:blip r:embed="rId6"/>
                <a:stretch>
                  <a:fillRect b="-13333"/>
                </a:stretch>
              </a:blipFill>
            </p:spPr>
            <p:txBody>
              <a:bodyPr/>
              <a:lstStyle/>
              <a:p>
                <a:r>
                  <a:rPr lang="en-US">
                    <a:noFill/>
                  </a:rPr>
                  <a:t> </a:t>
                </a:r>
              </a:p>
            </p:txBody>
          </p:sp>
        </mc:Fallback>
      </mc:AlternateContent>
      <p:cxnSp>
        <p:nvCxnSpPr>
          <p:cNvPr id="7" name="Straight Arrow Connector 6"/>
          <p:cNvCxnSpPr/>
          <p:nvPr/>
        </p:nvCxnSpPr>
        <p:spPr>
          <a:xfrm>
            <a:off x="5946345" y="3261836"/>
            <a:ext cx="0" cy="2891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Rectangle 14"/>
              <p:cNvSpPr/>
              <p:nvPr/>
            </p:nvSpPr>
            <p:spPr>
              <a:xfrm>
                <a:off x="4324031" y="4197262"/>
                <a:ext cx="106893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𝜀</m:t>
                      </m:r>
                      <m:r>
                        <a:rPr lang="en-US" i="1">
                          <a:latin typeface="Cambria Math" panose="02040503050406030204" pitchFamily="18" charset="0"/>
                        </a:rPr>
                        <m:t>𝑚𝑛</m:t>
                      </m:r>
                    </m:oMath>
                  </m:oMathPara>
                </a14:m>
                <a:endParaRPr lang="en-US" dirty="0"/>
              </a:p>
            </p:txBody>
          </p:sp>
        </mc:Choice>
        <mc:Fallback xmlns="">
          <p:sp>
            <p:nvSpPr>
              <p:cNvPr id="15" name="Rectangle 14"/>
              <p:cNvSpPr>
                <a:spLocks noRot="1" noChangeAspect="1" noMove="1" noResize="1" noEditPoints="1" noAdjustHandles="1" noChangeArrowheads="1" noChangeShapeType="1" noTextEdit="1"/>
              </p:cNvSpPr>
              <p:nvPr/>
            </p:nvSpPr>
            <p:spPr>
              <a:xfrm>
                <a:off x="4324031" y="4197262"/>
                <a:ext cx="1068935"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3350360" y="4640859"/>
                <a:ext cx="215898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𝑓</m:t>
                      </m:r>
                      <m:d>
                        <m:dPr>
                          <m:ctrlPr>
                            <a:rPr lang="en-US" i="1">
                              <a:latin typeface="Cambria Math" panose="02040503050406030204" pitchFamily="18" charset="0"/>
                            </a:rPr>
                          </m:ctrlPr>
                        </m:dPr>
                        <m:e>
                          <m:acc>
                            <m:accPr>
                              <m:chr m:val="̃"/>
                              <m:ctrlPr>
                                <a:rPr lang="en-US" i="1">
                                  <a:latin typeface="Cambria Math" panose="02040503050406030204" pitchFamily="18" charset="0"/>
                                </a:rPr>
                              </m:ctrlPr>
                            </m:accPr>
                            <m:e>
                              <m:r>
                                <a:rPr lang="en-US" i="1">
                                  <a:latin typeface="Cambria Math" panose="02040503050406030204" pitchFamily="18" charset="0"/>
                                </a:rPr>
                                <m:t>𝑥</m:t>
                              </m:r>
                            </m:e>
                          </m:acc>
                        </m:e>
                      </m:d>
                      <m:r>
                        <a:rPr lang="en-US" i="0">
                          <a:latin typeface="Cambria Math" panose="02040503050406030204" pitchFamily="18" charset="0"/>
                        </a:rPr>
                        <m:t>≈</m:t>
                      </m:r>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𝑥</m:t>
                          </m:r>
                        </m:e>
                      </m:d>
                      <m:r>
                        <a:rPr lang="en-US" i="0">
                          <a:latin typeface="Cambria Math" panose="02040503050406030204" pitchFamily="18" charset="0"/>
                        </a:rPr>
                        <m:t>+</m:t>
                      </m:r>
                      <m:r>
                        <a:rPr lang="en-US" i="1">
                          <a:latin typeface="Cambria Math" panose="02040503050406030204" pitchFamily="18" charset="0"/>
                        </a:rPr>
                        <m:t>𝜀</m:t>
                      </m:r>
                      <m:r>
                        <a:rPr lang="en-US" i="1">
                          <a:latin typeface="Cambria Math" panose="02040503050406030204" pitchFamily="18" charset="0"/>
                        </a:rPr>
                        <m:t>𝑚𝑛</m:t>
                      </m:r>
                    </m:oMath>
                  </m:oMathPara>
                </a14:m>
                <a:endParaRPr lang="en-US" dirty="0"/>
              </a:p>
            </p:txBody>
          </p:sp>
        </mc:Choice>
        <mc:Fallback xmlns="">
          <p:sp>
            <p:nvSpPr>
              <p:cNvPr id="16" name="Rectangle 15"/>
              <p:cNvSpPr>
                <a:spLocks noRot="1" noChangeAspect="1" noMove="1" noResize="1" noEditPoints="1" noAdjustHandles="1" noChangeArrowheads="1" noChangeShapeType="1" noTextEdit="1"/>
              </p:cNvSpPr>
              <p:nvPr/>
            </p:nvSpPr>
            <p:spPr>
              <a:xfrm>
                <a:off x="3350360" y="4640859"/>
                <a:ext cx="2158988" cy="369332"/>
              </a:xfrm>
              <a:prstGeom prst="rect">
                <a:avLst/>
              </a:prstGeom>
              <a:blipFill>
                <a:blip r:embed="rId8"/>
                <a:stretch>
                  <a:fillRect b="-13115"/>
                </a:stretch>
              </a:blipFill>
            </p:spPr>
            <p:txBody>
              <a:bodyPr/>
              <a:lstStyle/>
              <a:p>
                <a:r>
                  <a:rPr lang="en-US">
                    <a:noFill/>
                  </a:rPr>
                  <a:t> </a:t>
                </a:r>
              </a:p>
            </p:txBody>
          </p:sp>
        </mc:Fallback>
      </mc:AlternateContent>
    </p:spTree>
    <p:extLst>
      <p:ext uri="{BB962C8B-B14F-4D97-AF65-F5344CB8AC3E}">
        <p14:creationId xmlns:p14="http://schemas.microsoft.com/office/powerpoint/2010/main" val="15403176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t>
            </a:r>
            <a:endParaRPr lang="en-US" dirty="0"/>
          </a:p>
        </p:txBody>
      </p:sp>
      <p:sp>
        <p:nvSpPr>
          <p:cNvPr id="3" name="Content Placeholder 2"/>
          <p:cNvSpPr>
            <a:spLocks noGrp="1"/>
          </p:cNvSpPr>
          <p:nvPr>
            <p:ph idx="1"/>
          </p:nvPr>
        </p:nvSpPr>
        <p:spPr/>
        <p:txBody>
          <a:bodyPr>
            <a:normAutofit lnSpcReduction="10000"/>
          </a:bodyPr>
          <a:lstStyle/>
          <a:p>
            <a:r>
              <a:rPr lang="en-US" dirty="0" smtClean="0"/>
              <a:t>Dataset</a:t>
            </a:r>
          </a:p>
          <a:p>
            <a:endParaRPr lang="en-US" dirty="0" smtClean="0"/>
          </a:p>
          <a:p>
            <a:r>
              <a:rPr lang="en-US" dirty="0" smtClean="0"/>
              <a:t>Metrics</a:t>
            </a:r>
          </a:p>
          <a:p>
            <a:endParaRPr lang="en-US" dirty="0"/>
          </a:p>
          <a:p>
            <a:r>
              <a:rPr lang="en-US" dirty="0" smtClean="0"/>
              <a:t>Architecture</a:t>
            </a:r>
          </a:p>
          <a:p>
            <a:endParaRPr lang="en-US" dirty="0"/>
          </a:p>
          <a:p>
            <a:r>
              <a:rPr lang="en-US" dirty="0" smtClean="0"/>
              <a:t>Frameworks</a:t>
            </a:r>
          </a:p>
        </p:txBody>
      </p:sp>
    </p:spTree>
    <p:extLst>
      <p:ext uri="{BB962C8B-B14F-4D97-AF65-F5344CB8AC3E}">
        <p14:creationId xmlns:p14="http://schemas.microsoft.com/office/powerpoint/2010/main" val="3061659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1212490" y="3054100"/>
            <a:ext cx="2551670" cy="1960930"/>
          </a:xfrm>
          <a:prstGeom prst="rect">
            <a:avLst/>
          </a:prstGeom>
        </p:spPr>
      </p:pic>
      <p:pic>
        <p:nvPicPr>
          <p:cNvPr id="7" name="Picture 6"/>
          <p:cNvPicPr>
            <a:picLocks noChangeAspect="1"/>
          </p:cNvPicPr>
          <p:nvPr/>
        </p:nvPicPr>
        <p:blipFill>
          <a:blip r:embed="rId4"/>
          <a:stretch>
            <a:fillRect/>
          </a:stretch>
        </p:blipFill>
        <p:spPr>
          <a:xfrm>
            <a:off x="5575602" y="2244482"/>
            <a:ext cx="3520111" cy="2694195"/>
          </a:xfrm>
          <a:prstGeom prst="rect">
            <a:avLst/>
          </a:prstGeom>
        </p:spPr>
      </p:pic>
      <p:sp>
        <p:nvSpPr>
          <p:cNvPr id="2" name="Title 1"/>
          <p:cNvSpPr>
            <a:spLocks noGrp="1"/>
          </p:cNvSpPr>
          <p:nvPr>
            <p:ph type="title"/>
          </p:nvPr>
        </p:nvSpPr>
        <p:spPr/>
        <p:txBody>
          <a:bodyPr/>
          <a:lstStyle/>
          <a:p>
            <a:r>
              <a:rPr lang="en-US" dirty="0" smtClean="0"/>
              <a:t>Experiment</a:t>
            </a:r>
            <a:endParaRPr lang="en-US" dirty="0"/>
          </a:p>
        </p:txBody>
      </p:sp>
      <p:sp>
        <p:nvSpPr>
          <p:cNvPr id="3" name="Content Placeholder 2"/>
          <p:cNvSpPr>
            <a:spLocks noGrp="1"/>
          </p:cNvSpPr>
          <p:nvPr>
            <p:ph idx="1"/>
          </p:nvPr>
        </p:nvSpPr>
        <p:spPr/>
        <p:txBody>
          <a:bodyPr>
            <a:normAutofit/>
          </a:bodyPr>
          <a:lstStyle/>
          <a:p>
            <a:r>
              <a:rPr lang="en-US" dirty="0" smtClean="0"/>
              <a:t>Dataset</a:t>
            </a:r>
          </a:p>
          <a:p>
            <a:pPr lvl="1"/>
            <a:r>
              <a:rPr lang="en-US" sz="1800" dirty="0" smtClean="0"/>
              <a:t>Cifar10: 60,000 32x32 images, 10 classes</a:t>
            </a:r>
          </a:p>
          <a:p>
            <a:pPr lvl="1"/>
            <a:r>
              <a:rPr lang="en-US" sz="1800" dirty="0" smtClean="0"/>
              <a:t>INTEL</a:t>
            </a:r>
            <a:r>
              <a:rPr lang="en-US" sz="1800" dirty="0"/>
              <a:t>: 17,034 150x150 images in 6 </a:t>
            </a:r>
            <a:r>
              <a:rPr lang="en-US" sz="1800" dirty="0" smtClean="0"/>
              <a:t>categories</a:t>
            </a:r>
          </a:p>
        </p:txBody>
      </p:sp>
    </p:spTree>
    <p:extLst>
      <p:ext uri="{BB962C8B-B14F-4D97-AF65-F5344CB8AC3E}">
        <p14:creationId xmlns:p14="http://schemas.microsoft.com/office/powerpoint/2010/main" val="40715745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t>
            </a:r>
            <a:endParaRPr lang="en-US" dirty="0"/>
          </a:p>
        </p:txBody>
      </p:sp>
      <p:sp>
        <p:nvSpPr>
          <p:cNvPr id="3" name="Content Placeholder 2"/>
          <p:cNvSpPr>
            <a:spLocks noGrp="1"/>
          </p:cNvSpPr>
          <p:nvPr>
            <p:ph idx="1"/>
          </p:nvPr>
        </p:nvSpPr>
        <p:spPr/>
        <p:txBody>
          <a:bodyPr>
            <a:normAutofit/>
          </a:bodyPr>
          <a:lstStyle/>
          <a:p>
            <a:r>
              <a:rPr lang="en-US" dirty="0" smtClean="0"/>
              <a:t>Metrics</a:t>
            </a:r>
          </a:p>
          <a:p>
            <a:pPr lvl="1"/>
            <a:r>
              <a:rPr lang="en-US" sz="2000" dirty="0" smtClean="0"/>
              <a:t>Accuracy</a:t>
            </a:r>
          </a:p>
          <a:p>
            <a:pPr lvl="1"/>
            <a:r>
              <a:rPr lang="en-US" sz="2000" dirty="0" smtClean="0"/>
              <a:t>Fool Rate</a:t>
            </a:r>
          </a:p>
          <a:p>
            <a:pPr lvl="1"/>
            <a:r>
              <a:rPr lang="en-US" sz="2000" dirty="0" smtClean="0"/>
              <a:t>PSNR for image quality</a:t>
            </a:r>
          </a:p>
          <a:p>
            <a:endParaRPr lang="en-US" dirty="0"/>
          </a:p>
        </p:txBody>
      </p:sp>
      <p:pic>
        <p:nvPicPr>
          <p:cNvPr id="4" name="Picture 3"/>
          <p:cNvPicPr>
            <a:picLocks noChangeAspect="1"/>
          </p:cNvPicPr>
          <p:nvPr/>
        </p:nvPicPr>
        <p:blipFill>
          <a:blip r:embed="rId3"/>
          <a:stretch>
            <a:fillRect/>
          </a:stretch>
        </p:blipFill>
        <p:spPr>
          <a:xfrm>
            <a:off x="4811406" y="1615631"/>
            <a:ext cx="1807217" cy="628040"/>
          </a:xfrm>
          <a:prstGeom prst="rect">
            <a:avLst/>
          </a:prstGeom>
        </p:spPr>
      </p:pic>
      <p:pic>
        <p:nvPicPr>
          <p:cNvPr id="5" name="Picture 4"/>
          <p:cNvPicPr>
            <a:picLocks noChangeAspect="1"/>
          </p:cNvPicPr>
          <p:nvPr/>
        </p:nvPicPr>
        <p:blipFill>
          <a:blip r:embed="rId4"/>
          <a:stretch>
            <a:fillRect/>
          </a:stretch>
        </p:blipFill>
        <p:spPr>
          <a:xfrm>
            <a:off x="4419295" y="2570916"/>
            <a:ext cx="2901395" cy="701498"/>
          </a:xfrm>
          <a:prstGeom prst="rect">
            <a:avLst/>
          </a:prstGeom>
        </p:spPr>
      </p:pic>
      <p:pic>
        <p:nvPicPr>
          <p:cNvPr id="6" name="Picture 5"/>
          <p:cNvPicPr>
            <a:picLocks noChangeAspect="1"/>
          </p:cNvPicPr>
          <p:nvPr/>
        </p:nvPicPr>
        <p:blipFill>
          <a:blip r:embed="rId5"/>
          <a:stretch>
            <a:fillRect/>
          </a:stretch>
        </p:blipFill>
        <p:spPr>
          <a:xfrm>
            <a:off x="4419295" y="3614824"/>
            <a:ext cx="2595985" cy="978108"/>
          </a:xfrm>
          <a:prstGeom prst="rect">
            <a:avLst/>
          </a:prstGeom>
        </p:spPr>
      </p:pic>
    </p:spTree>
    <p:extLst>
      <p:ext uri="{BB962C8B-B14F-4D97-AF65-F5344CB8AC3E}">
        <p14:creationId xmlns:p14="http://schemas.microsoft.com/office/powerpoint/2010/main" val="36557284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12490" y="1434851"/>
            <a:ext cx="7832620" cy="3568275"/>
          </a:xfrm>
          <a:prstGeom prst="rect">
            <a:avLst/>
          </a:prstGeom>
        </p:spPr>
      </p:pic>
      <p:sp>
        <p:nvSpPr>
          <p:cNvPr id="2" name="Title 1"/>
          <p:cNvSpPr>
            <a:spLocks noGrp="1"/>
          </p:cNvSpPr>
          <p:nvPr>
            <p:ph type="title"/>
          </p:nvPr>
        </p:nvSpPr>
        <p:spPr/>
        <p:txBody>
          <a:bodyPr/>
          <a:lstStyle/>
          <a:p>
            <a:r>
              <a:rPr lang="en-US" dirty="0" smtClean="0"/>
              <a:t>Experiment</a:t>
            </a:r>
            <a:endParaRPr lang="en-US" dirty="0"/>
          </a:p>
        </p:txBody>
      </p:sp>
      <p:sp>
        <p:nvSpPr>
          <p:cNvPr id="3" name="Content Placeholder 2"/>
          <p:cNvSpPr>
            <a:spLocks noGrp="1"/>
          </p:cNvSpPr>
          <p:nvPr>
            <p:ph idx="1"/>
          </p:nvPr>
        </p:nvSpPr>
        <p:spPr/>
        <p:txBody>
          <a:bodyPr>
            <a:normAutofit/>
          </a:bodyPr>
          <a:lstStyle/>
          <a:p>
            <a:r>
              <a:rPr lang="en-US" dirty="0" smtClean="0"/>
              <a:t>Architecture</a:t>
            </a:r>
            <a:endParaRPr lang="he-IL" dirty="0" smtClean="0"/>
          </a:p>
          <a:p>
            <a:endParaRPr lang="he-IL" dirty="0"/>
          </a:p>
          <a:p>
            <a:pPr marL="0" indent="0">
              <a:buNone/>
            </a:pPr>
            <a:endParaRPr lang="en-US" dirty="0" smtClean="0">
              <a:solidFill>
                <a:srgbClr val="FF0000"/>
              </a:solidFill>
            </a:endParaRPr>
          </a:p>
          <a:p>
            <a:endParaRPr lang="en-US" dirty="0"/>
          </a:p>
        </p:txBody>
      </p:sp>
    </p:spTree>
    <p:extLst>
      <p:ext uri="{BB962C8B-B14F-4D97-AF65-F5344CB8AC3E}">
        <p14:creationId xmlns:p14="http://schemas.microsoft.com/office/powerpoint/2010/main" val="39825125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t>
            </a:r>
            <a:endParaRPr lang="en-US" dirty="0"/>
          </a:p>
        </p:txBody>
      </p:sp>
      <p:sp>
        <p:nvSpPr>
          <p:cNvPr id="3" name="Content Placeholder 2"/>
          <p:cNvSpPr>
            <a:spLocks noGrp="1"/>
          </p:cNvSpPr>
          <p:nvPr>
            <p:ph idx="1"/>
          </p:nvPr>
        </p:nvSpPr>
        <p:spPr/>
        <p:txBody>
          <a:bodyPr>
            <a:normAutofit/>
          </a:bodyPr>
          <a:lstStyle/>
          <a:p>
            <a:r>
              <a:rPr lang="en-US" dirty="0" smtClean="0"/>
              <a:t>Frameworks</a:t>
            </a:r>
          </a:p>
          <a:p>
            <a:pPr lvl="1"/>
            <a:r>
              <a:rPr lang="en-US" sz="2000" dirty="0" err="1" smtClean="0"/>
              <a:t>Keras</a:t>
            </a:r>
            <a:r>
              <a:rPr lang="en-US" sz="2000" dirty="0" smtClean="0"/>
              <a:t> (CNN)</a:t>
            </a:r>
          </a:p>
          <a:p>
            <a:pPr lvl="1"/>
            <a:r>
              <a:rPr lang="en-US" sz="2000" dirty="0" err="1" smtClean="0"/>
              <a:t>CleverHans</a:t>
            </a:r>
            <a:r>
              <a:rPr lang="en-US" sz="2000" dirty="0" smtClean="0"/>
              <a:t> (adversarial image generating)</a:t>
            </a:r>
          </a:p>
          <a:p>
            <a:pPr lvl="1"/>
            <a:r>
              <a:rPr lang="en-US" sz="2000" dirty="0" smtClean="0"/>
              <a:t>H2O </a:t>
            </a:r>
            <a:r>
              <a:rPr lang="en-US" sz="2000" dirty="0" err="1" smtClean="0"/>
              <a:t>AutoML</a:t>
            </a:r>
            <a:r>
              <a:rPr lang="en-US" sz="2000" dirty="0" smtClean="0"/>
              <a:t> (meta learner optimization in stacking mode) </a:t>
            </a:r>
          </a:p>
          <a:p>
            <a:pPr lvl="1"/>
            <a:r>
              <a:rPr lang="en-US" sz="2000" dirty="0" err="1" smtClean="0"/>
              <a:t>OpenCV</a:t>
            </a:r>
            <a:r>
              <a:rPr lang="en-US" sz="2000" dirty="0" smtClean="0"/>
              <a:t> (dim reduction)  </a:t>
            </a:r>
            <a:endParaRPr lang="en-US" sz="2000" dirty="0"/>
          </a:p>
        </p:txBody>
      </p:sp>
      <p:pic>
        <p:nvPicPr>
          <p:cNvPr id="4" name="Picture 3"/>
          <p:cNvPicPr>
            <a:picLocks noChangeAspect="1"/>
          </p:cNvPicPr>
          <p:nvPr/>
        </p:nvPicPr>
        <p:blipFill>
          <a:blip r:embed="rId3"/>
          <a:stretch>
            <a:fillRect/>
          </a:stretch>
        </p:blipFill>
        <p:spPr>
          <a:xfrm>
            <a:off x="6862575" y="1197405"/>
            <a:ext cx="1985166" cy="1471762"/>
          </a:xfrm>
          <a:prstGeom prst="rect">
            <a:avLst/>
          </a:prstGeom>
        </p:spPr>
      </p:pic>
      <p:pic>
        <p:nvPicPr>
          <p:cNvPr id="1026" name="Picture 2" descr="Keras: the Python deep learning AP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86835" y="4002621"/>
            <a:ext cx="1374345" cy="3985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docs.h2o.ai/h2o/latest-stable/h2o-docs/_images/h2o-automl-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4536" y="3640161"/>
            <a:ext cx="1053180" cy="11351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6990368" y="3640161"/>
            <a:ext cx="1462247" cy="1042682"/>
          </a:xfrm>
          <a:prstGeom prst="rect">
            <a:avLst/>
          </a:prstGeom>
        </p:spPr>
      </p:pic>
      <p:pic>
        <p:nvPicPr>
          <p:cNvPr id="6" name="Picture 5"/>
          <p:cNvPicPr>
            <a:picLocks noChangeAspect="1"/>
          </p:cNvPicPr>
          <p:nvPr/>
        </p:nvPicPr>
        <p:blipFill>
          <a:blip r:embed="rId7"/>
          <a:stretch>
            <a:fillRect/>
          </a:stretch>
        </p:blipFill>
        <p:spPr>
          <a:xfrm>
            <a:off x="754375" y="3628478"/>
            <a:ext cx="1191087" cy="1146847"/>
          </a:xfrm>
          <a:prstGeom prst="rect">
            <a:avLst/>
          </a:prstGeom>
        </p:spPr>
      </p:pic>
    </p:spTree>
    <p:extLst>
      <p:ext uri="{BB962C8B-B14F-4D97-AF65-F5344CB8AC3E}">
        <p14:creationId xmlns:p14="http://schemas.microsoft.com/office/powerpoint/2010/main" val="478762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6260" y="433880"/>
            <a:ext cx="6566315" cy="725349"/>
          </a:xfrm>
        </p:spPr>
        <p:txBody>
          <a:bodyPr>
            <a:normAutofit/>
          </a:bodyPr>
          <a:lstStyle/>
          <a:p>
            <a:r>
              <a:rPr lang="en-US" dirty="0" smtClean="0"/>
              <a:t>Agenda</a:t>
            </a:r>
            <a:endParaRPr lang="en-US" dirty="0"/>
          </a:p>
        </p:txBody>
      </p:sp>
      <p:sp>
        <p:nvSpPr>
          <p:cNvPr id="5" name="Content Placeholder 4"/>
          <p:cNvSpPr>
            <a:spLocks noGrp="1"/>
          </p:cNvSpPr>
          <p:nvPr>
            <p:ph idx="1"/>
          </p:nvPr>
        </p:nvSpPr>
        <p:spPr>
          <a:xfrm>
            <a:off x="296260" y="1197405"/>
            <a:ext cx="6566315" cy="3511061"/>
          </a:xfrm>
        </p:spPr>
        <p:txBody>
          <a:bodyPr/>
          <a:lstStyle/>
          <a:p>
            <a:r>
              <a:rPr lang="en-US" b="1" dirty="0" smtClean="0">
                <a:solidFill>
                  <a:srgbClr val="FFFF00"/>
                </a:solidFill>
              </a:rPr>
              <a:t>Objective</a:t>
            </a:r>
            <a:endParaRPr lang="en-US" b="1" dirty="0">
              <a:solidFill>
                <a:srgbClr val="FFFF00"/>
              </a:solidFill>
            </a:endParaRPr>
          </a:p>
          <a:p>
            <a:r>
              <a:rPr lang="en-US" dirty="0" smtClean="0"/>
              <a:t>Literature Review</a:t>
            </a:r>
          </a:p>
          <a:p>
            <a:r>
              <a:rPr lang="en-US" dirty="0" smtClean="0"/>
              <a:t>Methodology</a:t>
            </a:r>
            <a:endParaRPr lang="en-US" dirty="0"/>
          </a:p>
          <a:p>
            <a:r>
              <a:rPr lang="en-US" dirty="0" smtClean="0"/>
              <a:t>Findings</a:t>
            </a:r>
          </a:p>
          <a:p>
            <a:r>
              <a:rPr lang="en-US" dirty="0" smtClean="0"/>
              <a:t>Recommendations </a:t>
            </a:r>
          </a:p>
          <a:p>
            <a:r>
              <a:rPr lang="en-US" dirty="0" smtClean="0"/>
              <a:t>Future Work</a:t>
            </a:r>
            <a:endParaRPr lang="en-US" dirty="0"/>
          </a:p>
        </p:txBody>
      </p:sp>
    </p:spTree>
    <p:extLst>
      <p:ext uri="{BB962C8B-B14F-4D97-AF65-F5344CB8AC3E}">
        <p14:creationId xmlns:p14="http://schemas.microsoft.com/office/powerpoint/2010/main" val="36237521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Dimensionality Reduction Defense</a:t>
            </a:r>
            <a:endParaRPr lang="en-US" sz="3200" dirty="0"/>
          </a:p>
        </p:txBody>
      </p:sp>
      <p:sp>
        <p:nvSpPr>
          <p:cNvPr id="3" name="Content Placeholder 2"/>
          <p:cNvSpPr>
            <a:spLocks noGrp="1"/>
          </p:cNvSpPr>
          <p:nvPr>
            <p:ph idx="1"/>
          </p:nvPr>
        </p:nvSpPr>
        <p:spPr/>
        <p:txBody>
          <a:bodyPr/>
          <a:lstStyle/>
          <a:p>
            <a:r>
              <a:rPr lang="en-US" dirty="0" smtClean="0"/>
              <a:t>Methods</a:t>
            </a:r>
            <a:endParaRPr lang="en-US" dirty="0" smtClean="0">
              <a:solidFill>
                <a:srgbClr val="FF0000"/>
              </a:solidFill>
            </a:endParaRPr>
          </a:p>
          <a:p>
            <a:endParaRPr lang="en-US" dirty="0"/>
          </a:p>
          <a:p>
            <a:pPr marL="0" indent="0">
              <a:buNone/>
            </a:pPr>
            <a:r>
              <a:rPr lang="en-US" sz="2000" dirty="0" smtClean="0"/>
              <a:t>(1) Resize &amp; Rescaling                         (2) </a:t>
            </a:r>
            <a:r>
              <a:rPr lang="en-US" sz="2000" dirty="0" err="1" smtClean="0"/>
              <a:t>Kmeans</a:t>
            </a:r>
            <a:r>
              <a:rPr lang="en-US" sz="2000" dirty="0" smtClean="0"/>
              <a:t>                           (3) PCA</a:t>
            </a:r>
            <a:endParaRPr lang="en-US" sz="2000" dirty="0"/>
          </a:p>
        </p:txBody>
      </p:sp>
      <p:pic>
        <p:nvPicPr>
          <p:cNvPr id="4" name="Picture 3"/>
          <p:cNvPicPr>
            <a:picLocks noChangeAspect="1"/>
          </p:cNvPicPr>
          <p:nvPr/>
        </p:nvPicPr>
        <p:blipFill>
          <a:blip r:embed="rId4"/>
          <a:stretch>
            <a:fillRect/>
          </a:stretch>
        </p:blipFill>
        <p:spPr>
          <a:xfrm>
            <a:off x="3961180" y="3909068"/>
            <a:ext cx="1382345" cy="501439"/>
          </a:xfrm>
          <a:prstGeom prst="rect">
            <a:avLst/>
          </a:prstGeom>
        </p:spPr>
      </p:pic>
      <p:pic>
        <p:nvPicPr>
          <p:cNvPr id="6" name="Picture 5"/>
          <p:cNvPicPr>
            <a:picLocks noChangeAspect="1"/>
          </p:cNvPicPr>
          <p:nvPr/>
        </p:nvPicPr>
        <p:blipFill>
          <a:blip r:embed="rId5"/>
          <a:stretch>
            <a:fillRect/>
          </a:stretch>
        </p:blipFill>
        <p:spPr>
          <a:xfrm>
            <a:off x="367813" y="3205426"/>
            <a:ext cx="3012035" cy="1251576"/>
          </a:xfrm>
          <a:prstGeom prst="rect">
            <a:avLst/>
          </a:prstGeom>
        </p:spPr>
      </p:pic>
      <p:sp>
        <p:nvSpPr>
          <p:cNvPr id="10" name="Rectangle 5"/>
          <p:cNvSpPr>
            <a:spLocks noChangeArrowheads="1"/>
          </p:cNvSpPr>
          <p:nvPr/>
        </p:nvSpPr>
        <p:spPr bwMode="auto">
          <a:xfrm>
            <a:off x="4219563" y="441050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2571392022"/>
              </p:ext>
            </p:extLst>
          </p:nvPr>
        </p:nvGraphicFramePr>
        <p:xfrm>
          <a:off x="4219575" y="3127375"/>
          <a:ext cx="1104900" cy="690563"/>
        </p:xfrm>
        <a:graphic>
          <a:graphicData uri="http://schemas.openxmlformats.org/presentationml/2006/ole">
            <mc:AlternateContent xmlns:mc="http://schemas.openxmlformats.org/markup-compatibility/2006">
              <mc:Choice xmlns:v="urn:schemas-microsoft-com:vml" Requires="v">
                <p:oleObj spid="_x0000_s7198" name="Equation" r:id="rId6" imgW="1104840" imgH="698400" progId="Equation.DSMT4">
                  <p:embed/>
                </p:oleObj>
              </mc:Choice>
              <mc:Fallback>
                <p:oleObj name="Equation" r:id="rId6" imgW="1104840" imgH="698400" progId="Equation.DSMT4">
                  <p:embed/>
                  <p:pic>
                    <p:nvPicPr>
                      <p:cNvPr id="0" name="Object 4"/>
                      <p:cNvPicPr>
                        <a:picLocks noChangeAspect="1" noChangeArrowheads="1"/>
                      </p:cNvPicPr>
                      <p:nvPr/>
                    </p:nvPicPr>
                    <p:blipFill>
                      <a:blip r:embed="rId7"/>
                      <a:srcRect/>
                      <a:stretch>
                        <a:fillRect/>
                      </a:stretch>
                    </p:blipFill>
                    <p:spPr bwMode="auto">
                      <a:xfrm>
                        <a:off x="4219575" y="3127375"/>
                        <a:ext cx="1104900" cy="690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6"/>
          <p:cNvSpPr>
            <a:spLocks noChangeArrowheads="1"/>
          </p:cNvSpPr>
          <p:nvPr/>
        </p:nvSpPr>
        <p:spPr bwMode="auto">
          <a:xfrm>
            <a:off x="4219563" y="466133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8"/>
          <p:cNvSpPr>
            <a:spLocks noChangeArrowheads="1"/>
          </p:cNvSpPr>
          <p:nvPr/>
        </p:nvSpPr>
        <p:spPr bwMode="auto">
          <a:xfrm>
            <a:off x="6557165" y="30559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5" name="Object 14"/>
          <p:cNvGraphicFramePr>
            <a:graphicFrameLocks noChangeAspect="1"/>
          </p:cNvGraphicFramePr>
          <p:nvPr>
            <p:extLst>
              <p:ext uri="{D42A27DB-BD31-4B8C-83A1-F6EECF244321}">
                <p14:modId xmlns:p14="http://schemas.microsoft.com/office/powerpoint/2010/main" val="524376541"/>
              </p:ext>
            </p:extLst>
          </p:nvPr>
        </p:nvGraphicFramePr>
        <p:xfrm>
          <a:off x="6404460" y="3110462"/>
          <a:ext cx="2171700" cy="1498600"/>
        </p:xfrm>
        <a:graphic>
          <a:graphicData uri="http://schemas.openxmlformats.org/presentationml/2006/ole">
            <mc:AlternateContent xmlns:mc="http://schemas.openxmlformats.org/markup-compatibility/2006">
              <mc:Choice xmlns:v="urn:schemas-microsoft-com:vml" Requires="v">
                <p:oleObj spid="_x0000_s7199" name="Equation" r:id="rId8" imgW="2082600" imgH="1447560" progId="Equation.DSMT4">
                  <p:embed/>
                </p:oleObj>
              </mc:Choice>
              <mc:Fallback>
                <p:oleObj name="Equation" r:id="rId8" imgW="2082600" imgH="1447560" progId="Equation.DSMT4">
                  <p:embed/>
                  <p:pic>
                    <p:nvPicPr>
                      <p:cNvPr id="0" name="Object 7"/>
                      <p:cNvPicPr>
                        <a:picLocks noChangeAspect="1" noChangeArrowheads="1"/>
                      </p:cNvPicPr>
                      <p:nvPr/>
                    </p:nvPicPr>
                    <p:blipFill>
                      <a:blip r:embed="rId9"/>
                      <a:srcRect/>
                      <a:stretch>
                        <a:fillRect/>
                      </a:stretch>
                    </p:blipFill>
                    <p:spPr bwMode="auto">
                      <a:xfrm>
                        <a:off x="6404460" y="3110462"/>
                        <a:ext cx="2171700" cy="1498600"/>
                      </a:xfrm>
                      <a:prstGeom prst="rect">
                        <a:avLst/>
                      </a:prstGeom>
                      <a:noFill/>
                    </p:spPr>
                  </p:pic>
                </p:oleObj>
              </mc:Fallback>
            </mc:AlternateContent>
          </a:graphicData>
        </a:graphic>
      </p:graphicFrame>
      <p:sp>
        <p:nvSpPr>
          <p:cNvPr id="16" name="Rectangle 9"/>
          <p:cNvSpPr>
            <a:spLocks noChangeArrowheads="1"/>
          </p:cNvSpPr>
          <p:nvPr/>
        </p:nvSpPr>
        <p:spPr bwMode="auto">
          <a:xfrm>
            <a:off x="6557165" y="38179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4183621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Dimensionality Reduction Defense</a:t>
            </a:r>
            <a:endParaRPr lang="en-US" sz="3200" dirty="0"/>
          </a:p>
        </p:txBody>
      </p:sp>
      <p:sp>
        <p:nvSpPr>
          <p:cNvPr id="3" name="Content Placeholder 2"/>
          <p:cNvSpPr>
            <a:spLocks noGrp="1"/>
          </p:cNvSpPr>
          <p:nvPr>
            <p:ph idx="1"/>
          </p:nvPr>
        </p:nvSpPr>
        <p:spPr/>
        <p:txBody>
          <a:bodyPr/>
          <a:lstStyle/>
          <a:p>
            <a:r>
              <a:rPr lang="en-US" sz="2400" dirty="0" err="1" smtClean="0"/>
              <a:t>Kmenas</a:t>
            </a:r>
            <a:r>
              <a:rPr lang="en-US" sz="2400" dirty="0" smtClean="0"/>
              <a:t> example</a:t>
            </a:r>
            <a:endParaRPr lang="en-US" sz="2400" dirty="0" smtClean="0">
              <a:solidFill>
                <a:srgbClr val="FF0000"/>
              </a:solidFill>
            </a:endParaRPr>
          </a:p>
          <a:p>
            <a:endParaRPr lang="en-US" dirty="0"/>
          </a:p>
        </p:txBody>
      </p:sp>
      <p:pic>
        <p:nvPicPr>
          <p:cNvPr id="6" name="Picture 5"/>
          <p:cNvPicPr>
            <a:picLocks noChangeAspect="1"/>
          </p:cNvPicPr>
          <p:nvPr/>
        </p:nvPicPr>
        <p:blipFill>
          <a:blip r:embed="rId3"/>
          <a:stretch>
            <a:fillRect/>
          </a:stretch>
        </p:blipFill>
        <p:spPr>
          <a:xfrm>
            <a:off x="3409629" y="1248206"/>
            <a:ext cx="5650085" cy="3825470"/>
          </a:xfrm>
          <a:prstGeom prst="rect">
            <a:avLst/>
          </a:prstGeom>
        </p:spPr>
      </p:pic>
    </p:spTree>
    <p:extLst>
      <p:ext uri="{BB962C8B-B14F-4D97-AF65-F5344CB8AC3E}">
        <p14:creationId xmlns:p14="http://schemas.microsoft.com/office/powerpoint/2010/main" val="1940038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976015" y="2113635"/>
            <a:ext cx="4857750" cy="666750"/>
          </a:xfrm>
          <a:prstGeom prst="rect">
            <a:avLst/>
          </a:prstGeom>
        </p:spPr>
      </p:pic>
      <p:sp>
        <p:nvSpPr>
          <p:cNvPr id="2" name="Title 1"/>
          <p:cNvSpPr>
            <a:spLocks noGrp="1"/>
          </p:cNvSpPr>
          <p:nvPr>
            <p:ph type="title"/>
          </p:nvPr>
        </p:nvSpPr>
        <p:spPr/>
        <p:txBody>
          <a:bodyPr>
            <a:normAutofit/>
          </a:bodyPr>
          <a:lstStyle/>
          <a:p>
            <a:r>
              <a:rPr lang="en-US" sz="3200" dirty="0" smtClean="0"/>
              <a:t>Dimensionality Reduction Defense</a:t>
            </a:r>
            <a:endParaRPr lang="en-US" sz="3200" dirty="0"/>
          </a:p>
        </p:txBody>
      </p:sp>
      <p:sp>
        <p:nvSpPr>
          <p:cNvPr id="3" name="Content Placeholder 2"/>
          <p:cNvSpPr>
            <a:spLocks noGrp="1"/>
          </p:cNvSpPr>
          <p:nvPr>
            <p:ph idx="1"/>
          </p:nvPr>
        </p:nvSpPr>
        <p:spPr/>
        <p:txBody>
          <a:bodyPr/>
          <a:lstStyle/>
          <a:p>
            <a:r>
              <a:rPr lang="en-US" dirty="0" smtClean="0"/>
              <a:t>Methods – Filters </a:t>
            </a:r>
            <a:endParaRPr lang="en-US" dirty="0" smtClean="0">
              <a:solidFill>
                <a:srgbClr val="FF0000"/>
              </a:solidFill>
            </a:endParaRPr>
          </a:p>
          <a:p>
            <a:pPr marL="0" indent="0">
              <a:buNone/>
            </a:pPr>
            <a:endParaRPr lang="en-US" dirty="0" smtClean="0"/>
          </a:p>
        </p:txBody>
      </p:sp>
      <p:pic>
        <p:nvPicPr>
          <p:cNvPr id="10" name="Picture 9"/>
          <p:cNvPicPr/>
          <p:nvPr/>
        </p:nvPicPr>
        <p:blipFill>
          <a:blip r:embed="rId4">
            <a:extLst>
              <a:ext uri="{28A0092B-C50C-407E-A947-70E740481C1C}">
                <a14:useLocalDpi xmlns:a14="http://schemas.microsoft.com/office/drawing/2010/main" val="0"/>
              </a:ext>
            </a:extLst>
          </a:blip>
          <a:stretch>
            <a:fillRect/>
          </a:stretch>
        </p:blipFill>
        <p:spPr>
          <a:xfrm>
            <a:off x="2892245" y="2907567"/>
            <a:ext cx="3059430" cy="1989455"/>
          </a:xfrm>
          <a:prstGeom prst="rect">
            <a:avLst/>
          </a:prstGeom>
        </p:spPr>
      </p:pic>
    </p:spTree>
    <p:extLst>
      <p:ext uri="{BB962C8B-B14F-4D97-AF65-F5344CB8AC3E}">
        <p14:creationId xmlns:p14="http://schemas.microsoft.com/office/powerpoint/2010/main" val="8511000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Dimensionality Reduction Defense</a:t>
            </a:r>
            <a:endParaRPr lang="en-US" sz="3200" dirty="0"/>
          </a:p>
        </p:txBody>
      </p:sp>
      <p:sp>
        <p:nvSpPr>
          <p:cNvPr id="3" name="Content Placeholder 2"/>
          <p:cNvSpPr>
            <a:spLocks noGrp="1"/>
          </p:cNvSpPr>
          <p:nvPr>
            <p:ph idx="1"/>
          </p:nvPr>
        </p:nvSpPr>
        <p:spPr/>
        <p:txBody>
          <a:bodyPr/>
          <a:lstStyle/>
          <a:p>
            <a:r>
              <a:rPr lang="en-US" dirty="0" smtClean="0"/>
              <a:t>Methods – Filters </a:t>
            </a:r>
            <a:endParaRPr lang="en-US" dirty="0" smtClean="0">
              <a:solidFill>
                <a:srgbClr val="FF0000"/>
              </a:solidFill>
            </a:endParaRPr>
          </a:p>
          <a:p>
            <a:pPr marL="0" indent="0">
              <a:buNone/>
            </a:pPr>
            <a:endParaRPr lang="en-US" dirty="0" smtClean="0"/>
          </a:p>
          <a:p>
            <a:pPr marL="0" indent="0">
              <a:buNone/>
            </a:pPr>
            <a:r>
              <a:rPr lang="en-US" sz="2000" dirty="0" smtClean="0"/>
              <a:t>(4) Low Pass Filter                (5) Median </a:t>
            </a:r>
            <a:r>
              <a:rPr lang="en-US" sz="2000" dirty="0"/>
              <a:t>filter</a:t>
            </a:r>
            <a:r>
              <a:rPr lang="en-US" sz="2000" dirty="0" smtClean="0"/>
              <a:t>            (6) Gaussian Filter</a:t>
            </a:r>
            <a:endParaRPr lang="en-US" sz="2000" dirty="0"/>
          </a:p>
        </p:txBody>
      </p:sp>
      <p:pic>
        <p:nvPicPr>
          <p:cNvPr id="4" name="Picture 3"/>
          <p:cNvPicPr>
            <a:picLocks noChangeAspect="1"/>
          </p:cNvPicPr>
          <p:nvPr/>
        </p:nvPicPr>
        <p:blipFill>
          <a:blip r:embed="rId3"/>
          <a:stretch>
            <a:fillRect/>
          </a:stretch>
        </p:blipFill>
        <p:spPr>
          <a:xfrm>
            <a:off x="6322040" y="2935225"/>
            <a:ext cx="2162175" cy="800100"/>
          </a:xfrm>
          <a:prstGeom prst="rect">
            <a:avLst/>
          </a:prstGeom>
        </p:spPr>
      </p:pic>
      <p:pic>
        <p:nvPicPr>
          <p:cNvPr id="6" name="Picture 5"/>
          <p:cNvPicPr>
            <a:picLocks noChangeAspect="1"/>
          </p:cNvPicPr>
          <p:nvPr/>
        </p:nvPicPr>
        <p:blipFill>
          <a:blip r:embed="rId4"/>
          <a:stretch>
            <a:fillRect/>
          </a:stretch>
        </p:blipFill>
        <p:spPr>
          <a:xfrm>
            <a:off x="7013534" y="3670935"/>
            <a:ext cx="2069531" cy="1367752"/>
          </a:xfrm>
          <a:prstGeom prst="rect">
            <a:avLst/>
          </a:prstGeom>
        </p:spPr>
      </p:pic>
      <p:pic>
        <p:nvPicPr>
          <p:cNvPr id="7" name="Picture 6"/>
          <p:cNvPicPr>
            <a:picLocks noChangeAspect="1"/>
          </p:cNvPicPr>
          <p:nvPr/>
        </p:nvPicPr>
        <p:blipFill>
          <a:blip r:embed="rId5"/>
          <a:stretch>
            <a:fillRect/>
          </a:stretch>
        </p:blipFill>
        <p:spPr>
          <a:xfrm>
            <a:off x="5005030" y="3591793"/>
            <a:ext cx="1952625" cy="1409700"/>
          </a:xfrm>
          <a:prstGeom prst="rect">
            <a:avLst/>
          </a:prstGeom>
        </p:spPr>
      </p:pic>
      <p:pic>
        <p:nvPicPr>
          <p:cNvPr id="9" name="Picture 8"/>
          <p:cNvPicPr>
            <a:picLocks noChangeAspect="1"/>
          </p:cNvPicPr>
          <p:nvPr/>
        </p:nvPicPr>
        <p:blipFill>
          <a:blip r:embed="rId6"/>
          <a:stretch>
            <a:fillRect/>
          </a:stretch>
        </p:blipFill>
        <p:spPr>
          <a:xfrm>
            <a:off x="924376" y="3335275"/>
            <a:ext cx="1362075" cy="1219200"/>
          </a:xfrm>
          <a:prstGeom prst="rect">
            <a:avLst/>
          </a:prstGeom>
        </p:spPr>
      </p:pic>
    </p:spTree>
    <p:extLst>
      <p:ext uri="{BB962C8B-B14F-4D97-AF65-F5344CB8AC3E}">
        <p14:creationId xmlns:p14="http://schemas.microsoft.com/office/powerpoint/2010/main" val="4717729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Dimensionality Reduction Defense</a:t>
            </a:r>
            <a:endParaRPr lang="en-US" sz="3200" dirty="0"/>
          </a:p>
        </p:txBody>
      </p:sp>
      <p:sp>
        <p:nvSpPr>
          <p:cNvPr id="3" name="Content Placeholder 2"/>
          <p:cNvSpPr>
            <a:spLocks noGrp="1"/>
          </p:cNvSpPr>
          <p:nvPr>
            <p:ph idx="1"/>
          </p:nvPr>
        </p:nvSpPr>
        <p:spPr/>
        <p:txBody>
          <a:bodyPr/>
          <a:lstStyle/>
          <a:p>
            <a:pPr marL="0" indent="0">
              <a:buNone/>
            </a:pPr>
            <a:r>
              <a:rPr lang="en-US" sz="2400" dirty="0" smtClean="0"/>
              <a:t>         Gaussian Filter                                            Median Filter </a:t>
            </a:r>
            <a:endParaRPr lang="en-US" sz="2400" dirty="0">
              <a:solidFill>
                <a:srgbClr val="FF0000"/>
              </a:solidFill>
            </a:endParaRPr>
          </a:p>
          <a:p>
            <a:pPr marL="0" indent="0">
              <a:buNone/>
            </a:pPr>
            <a:endParaRPr lang="en-US" dirty="0"/>
          </a:p>
        </p:txBody>
      </p:sp>
      <p:pic>
        <p:nvPicPr>
          <p:cNvPr id="5" name="Picture 4"/>
          <p:cNvPicPr>
            <a:picLocks noChangeAspect="1"/>
          </p:cNvPicPr>
          <p:nvPr/>
        </p:nvPicPr>
        <p:blipFill>
          <a:blip r:embed="rId3"/>
          <a:stretch>
            <a:fillRect/>
          </a:stretch>
        </p:blipFill>
        <p:spPr>
          <a:xfrm>
            <a:off x="296260" y="2113635"/>
            <a:ext cx="4083360" cy="2665475"/>
          </a:xfrm>
          <a:prstGeom prst="rect">
            <a:avLst/>
          </a:prstGeom>
        </p:spPr>
      </p:pic>
      <p:pic>
        <p:nvPicPr>
          <p:cNvPr id="10" name="Picture 9"/>
          <p:cNvPicPr>
            <a:picLocks noChangeAspect="1"/>
          </p:cNvPicPr>
          <p:nvPr/>
        </p:nvPicPr>
        <p:blipFill>
          <a:blip r:embed="rId4"/>
          <a:stretch>
            <a:fillRect/>
          </a:stretch>
        </p:blipFill>
        <p:spPr>
          <a:xfrm>
            <a:off x="5182821" y="2113635"/>
            <a:ext cx="3206804" cy="2675232"/>
          </a:xfrm>
          <a:prstGeom prst="rect">
            <a:avLst/>
          </a:prstGeom>
        </p:spPr>
      </p:pic>
    </p:spTree>
    <p:extLst>
      <p:ext uri="{BB962C8B-B14F-4D97-AF65-F5344CB8AC3E}">
        <p14:creationId xmlns:p14="http://schemas.microsoft.com/office/powerpoint/2010/main" val="29463903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847432" y="2885288"/>
            <a:ext cx="719083" cy="901900"/>
          </a:xfrm>
          <a:prstGeom prst="rect">
            <a:avLst/>
          </a:prstGeom>
        </p:spPr>
      </p:pic>
      <p:sp>
        <p:nvSpPr>
          <p:cNvPr id="2" name="Title 1"/>
          <p:cNvSpPr>
            <a:spLocks noGrp="1"/>
          </p:cNvSpPr>
          <p:nvPr>
            <p:ph type="title"/>
          </p:nvPr>
        </p:nvSpPr>
        <p:spPr/>
        <p:txBody>
          <a:bodyPr>
            <a:normAutofit/>
          </a:bodyPr>
          <a:lstStyle/>
          <a:p>
            <a:r>
              <a:rPr lang="en-US" sz="3200" dirty="0" smtClean="0"/>
              <a:t>Dimensionality Reduction Defense</a:t>
            </a:r>
            <a:endParaRPr lang="en-US" sz="3200" dirty="0"/>
          </a:p>
        </p:txBody>
      </p:sp>
      <p:sp>
        <p:nvSpPr>
          <p:cNvPr id="3" name="Content Placeholder 2"/>
          <p:cNvSpPr>
            <a:spLocks noGrp="1"/>
          </p:cNvSpPr>
          <p:nvPr>
            <p:ph idx="1"/>
          </p:nvPr>
        </p:nvSpPr>
        <p:spPr/>
        <p:txBody>
          <a:bodyPr/>
          <a:lstStyle/>
          <a:p>
            <a:r>
              <a:rPr lang="en-US" dirty="0" smtClean="0"/>
              <a:t>Methods - Filters</a:t>
            </a:r>
          </a:p>
          <a:p>
            <a:endParaRPr lang="en-US" dirty="0"/>
          </a:p>
          <a:p>
            <a:pPr marL="0" indent="0">
              <a:buNone/>
            </a:pPr>
            <a:r>
              <a:rPr lang="en-US" sz="2000" dirty="0" smtClean="0"/>
              <a:t>(7) High Pass Filer (Gradient)</a:t>
            </a:r>
          </a:p>
          <a:p>
            <a:pPr marL="0" indent="0">
              <a:buNone/>
            </a:pPr>
            <a:r>
              <a:rPr lang="en-US" sz="1400" dirty="0" smtClean="0"/>
              <a:t>Sobel x, Sobel y                                                                       </a:t>
            </a:r>
            <a:r>
              <a:rPr lang="en-US" sz="1400" dirty="0"/>
              <a:t>Laplacian</a:t>
            </a:r>
            <a:endParaRPr lang="en-US" sz="1400" dirty="0" smtClean="0"/>
          </a:p>
          <a:p>
            <a:pPr marL="0" indent="0">
              <a:buNone/>
            </a:pPr>
            <a:r>
              <a:rPr lang="en-US" sz="1400" dirty="0" err="1" smtClean="0"/>
              <a:t>Schar</a:t>
            </a:r>
            <a:r>
              <a:rPr lang="en-US" sz="1400" dirty="0" smtClean="0"/>
              <a:t> x, Sobel y</a:t>
            </a:r>
          </a:p>
          <a:p>
            <a:pPr marL="0" indent="0">
              <a:buNone/>
            </a:pPr>
            <a:endParaRPr lang="en-US" sz="1400" dirty="0" smtClean="0"/>
          </a:p>
          <a:p>
            <a:pPr marL="0" indent="0">
              <a:buNone/>
            </a:pPr>
            <a:r>
              <a:rPr lang="en-US" dirty="0"/>
              <a:t> </a:t>
            </a:r>
            <a:r>
              <a:rPr lang="en-US" dirty="0" smtClean="0"/>
              <a:t>             </a:t>
            </a:r>
            <a:endParaRPr lang="en-US" dirty="0"/>
          </a:p>
        </p:txBody>
      </p:sp>
      <p:pic>
        <p:nvPicPr>
          <p:cNvPr id="10" name="Picture 9"/>
          <p:cNvPicPr>
            <a:picLocks noChangeAspect="1"/>
          </p:cNvPicPr>
          <p:nvPr/>
        </p:nvPicPr>
        <p:blipFill>
          <a:blip r:embed="rId4"/>
          <a:stretch>
            <a:fillRect/>
          </a:stretch>
        </p:blipFill>
        <p:spPr>
          <a:xfrm>
            <a:off x="-10061" y="3893074"/>
            <a:ext cx="2748690" cy="1166897"/>
          </a:xfrm>
          <a:prstGeom prst="rect">
            <a:avLst/>
          </a:prstGeom>
        </p:spPr>
      </p:pic>
      <p:pic>
        <p:nvPicPr>
          <p:cNvPr id="11" name="Picture 10"/>
          <p:cNvPicPr>
            <a:picLocks noChangeAspect="1"/>
          </p:cNvPicPr>
          <p:nvPr/>
        </p:nvPicPr>
        <p:blipFill>
          <a:blip r:embed="rId5"/>
          <a:stretch>
            <a:fillRect/>
          </a:stretch>
        </p:blipFill>
        <p:spPr>
          <a:xfrm>
            <a:off x="3155371" y="3866765"/>
            <a:ext cx="3069185" cy="730758"/>
          </a:xfrm>
          <a:prstGeom prst="rect">
            <a:avLst/>
          </a:prstGeom>
        </p:spPr>
      </p:pic>
      <p:pic>
        <p:nvPicPr>
          <p:cNvPr id="12" name="Picture 11"/>
          <p:cNvPicPr>
            <a:picLocks noChangeAspect="1"/>
          </p:cNvPicPr>
          <p:nvPr/>
        </p:nvPicPr>
        <p:blipFill>
          <a:blip r:embed="rId6"/>
          <a:stretch>
            <a:fillRect/>
          </a:stretch>
        </p:blipFill>
        <p:spPr>
          <a:xfrm>
            <a:off x="3830084" y="3263586"/>
            <a:ext cx="1329073" cy="521057"/>
          </a:xfrm>
          <a:prstGeom prst="rect">
            <a:avLst/>
          </a:prstGeom>
        </p:spPr>
      </p:pic>
      <p:pic>
        <p:nvPicPr>
          <p:cNvPr id="13" name="Picture 12"/>
          <p:cNvPicPr>
            <a:picLocks noChangeAspect="1"/>
          </p:cNvPicPr>
          <p:nvPr/>
        </p:nvPicPr>
        <p:blipFill>
          <a:blip r:embed="rId7"/>
          <a:stretch>
            <a:fillRect/>
          </a:stretch>
        </p:blipFill>
        <p:spPr>
          <a:xfrm>
            <a:off x="6275661" y="2018597"/>
            <a:ext cx="2829450" cy="3001900"/>
          </a:xfrm>
          <a:prstGeom prst="rect">
            <a:avLst/>
          </a:prstGeom>
        </p:spPr>
      </p:pic>
    </p:spTree>
    <p:extLst>
      <p:ext uri="{BB962C8B-B14F-4D97-AF65-F5344CB8AC3E}">
        <p14:creationId xmlns:p14="http://schemas.microsoft.com/office/powerpoint/2010/main" val="621980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946658" y="4098800"/>
            <a:ext cx="2197342" cy="1053744"/>
          </a:xfrm>
          <a:prstGeom prst="rect">
            <a:avLst/>
          </a:prstGeom>
        </p:spPr>
      </p:pic>
      <p:sp>
        <p:nvSpPr>
          <p:cNvPr id="2" name="Title 1"/>
          <p:cNvSpPr>
            <a:spLocks noGrp="1"/>
          </p:cNvSpPr>
          <p:nvPr>
            <p:ph type="title"/>
          </p:nvPr>
        </p:nvSpPr>
        <p:spPr/>
        <p:txBody>
          <a:bodyPr>
            <a:normAutofit/>
          </a:bodyPr>
          <a:lstStyle/>
          <a:p>
            <a:r>
              <a:rPr lang="en-US" sz="3200" dirty="0" smtClean="0"/>
              <a:t>Dimensionality Reduction Defense</a:t>
            </a:r>
            <a:endParaRPr lang="en-US" sz="3200" dirty="0"/>
          </a:p>
        </p:txBody>
      </p:sp>
      <p:sp>
        <p:nvSpPr>
          <p:cNvPr id="3" name="Content Placeholder 2"/>
          <p:cNvSpPr>
            <a:spLocks noGrp="1"/>
          </p:cNvSpPr>
          <p:nvPr>
            <p:ph idx="1"/>
          </p:nvPr>
        </p:nvSpPr>
        <p:spPr/>
        <p:txBody>
          <a:bodyPr/>
          <a:lstStyle/>
          <a:p>
            <a:r>
              <a:rPr lang="en-US" dirty="0" smtClean="0"/>
              <a:t>Methods </a:t>
            </a:r>
            <a:r>
              <a:rPr lang="en-US" dirty="0" smtClean="0"/>
              <a:t>- </a:t>
            </a:r>
            <a:r>
              <a:rPr lang="en-US" dirty="0" smtClean="0"/>
              <a:t>Filters </a:t>
            </a:r>
          </a:p>
          <a:p>
            <a:endParaRPr lang="en-US" dirty="0" smtClean="0"/>
          </a:p>
          <a:p>
            <a:pPr marL="0" indent="0">
              <a:buNone/>
            </a:pPr>
            <a:r>
              <a:rPr lang="en-US" sz="2000" dirty="0" smtClean="0"/>
              <a:t>(8) Bilateral Filter                               (9) Edge Detection (Canny, 1986)</a:t>
            </a:r>
          </a:p>
          <a:p>
            <a:pPr marL="0" indent="0">
              <a:buNone/>
            </a:pPr>
            <a:endParaRPr lang="en-US" sz="2000" dirty="0"/>
          </a:p>
          <a:p>
            <a:pPr marL="0" indent="0">
              <a:buNone/>
            </a:pPr>
            <a:r>
              <a:rPr lang="en-US" sz="1400" dirty="0"/>
              <a:t>T</a:t>
            </a:r>
            <a:r>
              <a:rPr lang="en-US" sz="1400" dirty="0" smtClean="0"/>
              <a:t>wo </a:t>
            </a:r>
            <a:r>
              <a:rPr lang="en-US" sz="1400" dirty="0"/>
              <a:t>weighting </a:t>
            </a:r>
            <a:r>
              <a:rPr lang="en-US" sz="1400" dirty="0" smtClean="0"/>
              <a:t>systems:                                                   - Gaussian filtering for noise reduction</a:t>
            </a:r>
          </a:p>
          <a:p>
            <a:pPr marL="0" indent="0">
              <a:buNone/>
            </a:pPr>
            <a:r>
              <a:rPr lang="en-US" sz="1400" dirty="0" smtClean="0"/>
              <a:t>- Location </a:t>
            </a:r>
            <a:r>
              <a:rPr lang="en-US" sz="1400" dirty="0"/>
              <a:t>distance (Gaussian </a:t>
            </a:r>
            <a:r>
              <a:rPr lang="en-US" sz="1400" dirty="0" smtClean="0"/>
              <a:t>filtering)                          - </a:t>
            </a:r>
            <a:r>
              <a:rPr lang="en-US" sz="1400" dirty="0" err="1" smtClean="0"/>
              <a:t>sobel</a:t>
            </a:r>
            <a:r>
              <a:rPr lang="en-US" sz="1400" dirty="0" smtClean="0"/>
              <a:t> x &amp; y for finding angle</a:t>
            </a:r>
          </a:p>
          <a:p>
            <a:pPr marL="0" indent="0">
              <a:buNone/>
            </a:pPr>
            <a:r>
              <a:rPr lang="en-US" sz="1400" dirty="0" smtClean="0"/>
              <a:t>- Color distance                                                                   - edges:</a:t>
            </a:r>
          </a:p>
          <a:p>
            <a:pPr marL="0" indent="0">
              <a:buNone/>
            </a:pPr>
            <a:r>
              <a:rPr lang="en-US" sz="1400" dirty="0" smtClean="0"/>
              <a:t>                                                                                                  higher than threshold, or</a:t>
            </a:r>
          </a:p>
          <a:p>
            <a:pPr marL="0" indent="0">
              <a:buNone/>
            </a:pPr>
            <a:r>
              <a:rPr lang="en-US" sz="1400" dirty="0" smtClean="0"/>
              <a:t>                                                                                                 on the gradient direction of 2 edges </a:t>
            </a:r>
            <a:endParaRPr lang="en-US" sz="1400" dirty="0"/>
          </a:p>
        </p:txBody>
      </p:sp>
      <p:pic>
        <p:nvPicPr>
          <p:cNvPr id="4" name="Picture 3"/>
          <p:cNvPicPr>
            <a:picLocks noChangeAspect="1"/>
          </p:cNvPicPr>
          <p:nvPr/>
        </p:nvPicPr>
        <p:blipFill>
          <a:blip r:embed="rId4"/>
          <a:stretch>
            <a:fillRect/>
          </a:stretch>
        </p:blipFill>
        <p:spPr>
          <a:xfrm>
            <a:off x="601670" y="4098800"/>
            <a:ext cx="1822251" cy="916230"/>
          </a:xfrm>
          <a:prstGeom prst="rect">
            <a:avLst/>
          </a:prstGeom>
        </p:spPr>
      </p:pic>
      <p:pic>
        <p:nvPicPr>
          <p:cNvPr id="5" name="Picture 4"/>
          <p:cNvPicPr>
            <a:picLocks noChangeAspect="1"/>
          </p:cNvPicPr>
          <p:nvPr/>
        </p:nvPicPr>
        <p:blipFill>
          <a:blip r:embed="rId5"/>
          <a:stretch>
            <a:fillRect/>
          </a:stretch>
        </p:blipFill>
        <p:spPr>
          <a:xfrm>
            <a:off x="7320690" y="3286503"/>
            <a:ext cx="1374346" cy="708363"/>
          </a:xfrm>
          <a:prstGeom prst="rect">
            <a:avLst/>
          </a:prstGeom>
        </p:spPr>
      </p:pic>
    </p:spTree>
    <p:extLst>
      <p:ext uri="{BB962C8B-B14F-4D97-AF65-F5344CB8AC3E}">
        <p14:creationId xmlns:p14="http://schemas.microsoft.com/office/powerpoint/2010/main" val="33674454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Innovative Defense Approach - Ensemble </a:t>
            </a:r>
            <a:endParaRPr lang="en-US" sz="2800" dirty="0"/>
          </a:p>
        </p:txBody>
      </p:sp>
      <p:sp>
        <p:nvSpPr>
          <p:cNvPr id="3" name="Content Placeholder 2"/>
          <p:cNvSpPr>
            <a:spLocks noGrp="1"/>
          </p:cNvSpPr>
          <p:nvPr>
            <p:ph idx="1"/>
          </p:nvPr>
        </p:nvSpPr>
        <p:spPr/>
        <p:txBody>
          <a:bodyPr/>
          <a:lstStyle/>
          <a:p>
            <a:r>
              <a:rPr lang="en-US" dirty="0" smtClean="0"/>
              <a:t>Ensemble Methods</a:t>
            </a:r>
          </a:p>
        </p:txBody>
      </p:sp>
      <p:pic>
        <p:nvPicPr>
          <p:cNvPr id="4" name="Picture 3"/>
          <p:cNvPicPr>
            <a:picLocks noChangeAspect="1"/>
          </p:cNvPicPr>
          <p:nvPr/>
        </p:nvPicPr>
        <p:blipFill>
          <a:blip r:embed="rId3"/>
          <a:stretch>
            <a:fillRect/>
          </a:stretch>
        </p:blipFill>
        <p:spPr>
          <a:xfrm>
            <a:off x="601670" y="2702848"/>
            <a:ext cx="3369365" cy="2368182"/>
          </a:xfrm>
          <a:prstGeom prst="rect">
            <a:avLst/>
          </a:prstGeom>
        </p:spPr>
      </p:pic>
      <p:pic>
        <p:nvPicPr>
          <p:cNvPr id="5" name="Picture 4"/>
          <p:cNvPicPr>
            <a:picLocks noChangeAspect="1"/>
          </p:cNvPicPr>
          <p:nvPr/>
        </p:nvPicPr>
        <p:blipFill>
          <a:blip r:embed="rId4"/>
          <a:stretch>
            <a:fillRect/>
          </a:stretch>
        </p:blipFill>
        <p:spPr>
          <a:xfrm>
            <a:off x="4877409" y="3473810"/>
            <a:ext cx="3465129" cy="1669689"/>
          </a:xfrm>
          <a:prstGeom prst="rect">
            <a:avLst/>
          </a:prstGeom>
        </p:spPr>
      </p:pic>
      <p:pic>
        <p:nvPicPr>
          <p:cNvPr id="6" name="Picture 5"/>
          <p:cNvPicPr>
            <a:picLocks noChangeAspect="1"/>
          </p:cNvPicPr>
          <p:nvPr/>
        </p:nvPicPr>
        <p:blipFill>
          <a:blip r:embed="rId5"/>
          <a:stretch>
            <a:fillRect/>
          </a:stretch>
        </p:blipFill>
        <p:spPr>
          <a:xfrm>
            <a:off x="4505431" y="1205385"/>
            <a:ext cx="4520549" cy="1987251"/>
          </a:xfrm>
          <a:prstGeom prst="rect">
            <a:avLst/>
          </a:prstGeom>
        </p:spPr>
      </p:pic>
      <p:pic>
        <p:nvPicPr>
          <p:cNvPr id="11" name="Picture 10"/>
          <p:cNvPicPr>
            <a:picLocks noChangeAspect="1"/>
          </p:cNvPicPr>
          <p:nvPr/>
        </p:nvPicPr>
        <p:blipFill>
          <a:blip r:embed="rId6"/>
          <a:stretch>
            <a:fillRect/>
          </a:stretch>
        </p:blipFill>
        <p:spPr>
          <a:xfrm>
            <a:off x="4654639" y="1389010"/>
            <a:ext cx="445540" cy="371283"/>
          </a:xfrm>
          <a:prstGeom prst="rect">
            <a:avLst/>
          </a:prstGeom>
        </p:spPr>
      </p:pic>
      <p:pic>
        <p:nvPicPr>
          <p:cNvPr id="12" name="Picture 11"/>
          <p:cNvPicPr>
            <a:picLocks noChangeAspect="1"/>
          </p:cNvPicPr>
          <p:nvPr/>
        </p:nvPicPr>
        <p:blipFill>
          <a:blip r:embed="rId7"/>
          <a:stretch>
            <a:fillRect/>
          </a:stretch>
        </p:blipFill>
        <p:spPr>
          <a:xfrm>
            <a:off x="711281" y="3024690"/>
            <a:ext cx="274198" cy="335892"/>
          </a:xfrm>
          <a:prstGeom prst="rect">
            <a:avLst/>
          </a:prstGeom>
        </p:spPr>
      </p:pic>
      <p:pic>
        <p:nvPicPr>
          <p:cNvPr id="13" name="Picture 12"/>
          <p:cNvPicPr>
            <a:picLocks noChangeAspect="1"/>
          </p:cNvPicPr>
          <p:nvPr/>
        </p:nvPicPr>
        <p:blipFill>
          <a:blip r:embed="rId7"/>
          <a:stretch>
            <a:fillRect/>
          </a:stretch>
        </p:blipFill>
        <p:spPr>
          <a:xfrm>
            <a:off x="4532478" y="3551047"/>
            <a:ext cx="274198" cy="335892"/>
          </a:xfrm>
          <a:prstGeom prst="rect">
            <a:avLst/>
          </a:prstGeom>
        </p:spPr>
      </p:pic>
    </p:spTree>
    <p:extLst>
      <p:ext uri="{BB962C8B-B14F-4D97-AF65-F5344CB8AC3E}">
        <p14:creationId xmlns:p14="http://schemas.microsoft.com/office/powerpoint/2010/main" val="24287858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Innovative Defense Approach - Stacking </a:t>
            </a:r>
            <a:endParaRPr lang="en-US" sz="2800" dirty="0"/>
          </a:p>
        </p:txBody>
      </p:sp>
      <p:sp>
        <p:nvSpPr>
          <p:cNvPr id="3" name="Content Placeholder 2"/>
          <p:cNvSpPr>
            <a:spLocks noGrp="1"/>
          </p:cNvSpPr>
          <p:nvPr>
            <p:ph idx="1"/>
          </p:nvPr>
        </p:nvSpPr>
        <p:spPr/>
        <p:txBody>
          <a:bodyPr/>
          <a:lstStyle/>
          <a:p>
            <a:r>
              <a:rPr lang="en-US" dirty="0" smtClean="0"/>
              <a:t>Stacking</a:t>
            </a:r>
          </a:p>
          <a:p>
            <a:pPr lvl="1"/>
            <a:r>
              <a:rPr lang="en-US" sz="2000" dirty="0" smtClean="0"/>
              <a:t>For                 be </a:t>
            </a:r>
            <a:r>
              <a:rPr lang="en-US" sz="2000" dirty="0"/>
              <a:t>a set of N </a:t>
            </a:r>
            <a:r>
              <a:rPr lang="en-US" sz="2000" dirty="0" smtClean="0"/>
              <a:t>models, the prediction of meta learner g is </a:t>
            </a:r>
          </a:p>
          <a:p>
            <a:pPr marL="457200" lvl="1" indent="0">
              <a:buNone/>
            </a:pPr>
            <a:endParaRPr lang="en-US" sz="2000" dirty="0"/>
          </a:p>
          <a:p>
            <a:pPr marL="457200" lvl="1" indent="0">
              <a:buNone/>
            </a:pPr>
            <a:r>
              <a:rPr lang="en-US" sz="2000" dirty="0" smtClean="0"/>
              <a:t>    </a:t>
            </a:r>
            <a:endParaRPr lang="en-US" sz="2000" dirty="0"/>
          </a:p>
          <a:p>
            <a:pPr marL="457200" lvl="1" indent="0">
              <a:buNone/>
            </a:pPr>
            <a:r>
              <a:rPr lang="en-US" sz="2000" dirty="0" smtClean="0"/>
              <a:t>     where </a:t>
            </a:r>
            <a:r>
              <a:rPr lang="en-US" sz="2000" dirty="0"/>
              <a:t>the </a:t>
            </a:r>
            <a:r>
              <a:rPr lang="en-US" sz="2000" dirty="0" smtClean="0"/>
              <a:t>optimum </a:t>
            </a:r>
            <a:r>
              <a:rPr lang="en-US" sz="2000" dirty="0"/>
              <a:t>are the solution for the least-squares </a:t>
            </a:r>
            <a:r>
              <a:rPr lang="en-US" sz="2000" dirty="0" smtClean="0"/>
              <a:t>  </a:t>
            </a:r>
          </a:p>
          <a:p>
            <a:pPr marL="457200" lvl="1" indent="0">
              <a:buNone/>
            </a:pPr>
            <a:r>
              <a:rPr lang="en-US" sz="2000" dirty="0"/>
              <a:t> </a:t>
            </a:r>
            <a:r>
              <a:rPr lang="en-US" sz="2000" dirty="0" smtClean="0"/>
              <a:t>    optimization </a:t>
            </a:r>
            <a:r>
              <a:rPr lang="en-US" sz="2000" dirty="0"/>
              <a:t>problem:</a:t>
            </a:r>
          </a:p>
          <a:p>
            <a:pPr marL="457200" lvl="1" indent="0">
              <a:buNone/>
            </a:pPr>
            <a:endParaRPr lang="en-US" sz="2000" dirty="0" smtClean="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494577935"/>
              </p:ext>
            </p:extLst>
          </p:nvPr>
        </p:nvGraphicFramePr>
        <p:xfrm>
          <a:off x="1670605" y="1989282"/>
          <a:ext cx="853680" cy="397180"/>
        </p:xfrm>
        <a:graphic>
          <a:graphicData uri="http://schemas.openxmlformats.org/presentationml/2006/ole">
            <mc:AlternateContent xmlns:mc="http://schemas.openxmlformats.org/markup-compatibility/2006">
              <mc:Choice xmlns:v="urn:schemas-microsoft-com:vml" Requires="v">
                <p:oleObj spid="_x0000_s8208" name="Equation" r:id="rId4" imgW="508000" imgH="228600" progId="Equation.DSMT4">
                  <p:embed/>
                </p:oleObj>
              </mc:Choice>
              <mc:Fallback>
                <p:oleObj name="Equation" r:id="rId4" imgW="508000" imgH="228600" progId="Equation.DSMT4">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0605" y="1989282"/>
                        <a:ext cx="853680" cy="397180"/>
                      </a:xfrm>
                      <a:prstGeom prst="rect">
                        <a:avLst/>
                      </a:prstGeom>
                      <a:noFill/>
                    </p:spPr>
                  </p:pic>
                </p:oleObj>
              </mc:Fallback>
            </mc:AlternateContent>
          </a:graphicData>
        </a:graphic>
      </p:graphicFrame>
      <p:sp>
        <p:nvSpPr>
          <p:cNvPr id="6" name="Rectangle 3"/>
          <p:cNvSpPr>
            <a:spLocks noChangeArrowheads="1"/>
          </p:cNvSpPr>
          <p:nvPr/>
        </p:nvSpPr>
        <p:spPr bwMode="auto">
          <a:xfrm>
            <a:off x="0" y="2444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6"/>
          <p:cNvSpPr>
            <a:spLocks noChangeArrowheads="1"/>
          </p:cNvSpPr>
          <p:nvPr/>
        </p:nvSpPr>
        <p:spPr bwMode="auto">
          <a:xfrm>
            <a:off x="152400" y="396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1" name="Picture 10"/>
          <p:cNvPicPr>
            <a:picLocks noChangeAspect="1"/>
          </p:cNvPicPr>
          <p:nvPr/>
        </p:nvPicPr>
        <p:blipFill>
          <a:blip r:embed="rId6"/>
          <a:stretch>
            <a:fillRect/>
          </a:stretch>
        </p:blipFill>
        <p:spPr>
          <a:xfrm>
            <a:off x="3350360" y="2419045"/>
            <a:ext cx="1743075" cy="571500"/>
          </a:xfrm>
          <a:prstGeom prst="rect">
            <a:avLst/>
          </a:prstGeom>
        </p:spPr>
      </p:pic>
      <p:pic>
        <p:nvPicPr>
          <p:cNvPr id="12" name="Picture 11"/>
          <p:cNvPicPr>
            <a:picLocks noChangeAspect="1"/>
          </p:cNvPicPr>
          <p:nvPr/>
        </p:nvPicPr>
        <p:blipFill>
          <a:blip r:embed="rId7"/>
          <a:stretch>
            <a:fillRect/>
          </a:stretch>
        </p:blipFill>
        <p:spPr>
          <a:xfrm>
            <a:off x="3267075" y="3906775"/>
            <a:ext cx="2914650" cy="695325"/>
          </a:xfrm>
          <a:prstGeom prst="rect">
            <a:avLst/>
          </a:prstGeom>
        </p:spPr>
      </p:pic>
    </p:spTree>
    <p:extLst>
      <p:ext uri="{BB962C8B-B14F-4D97-AF65-F5344CB8AC3E}">
        <p14:creationId xmlns:p14="http://schemas.microsoft.com/office/powerpoint/2010/main" val="9389345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Innovative Defense Approach - Stacking </a:t>
            </a:r>
            <a:endParaRPr lang="en-US" sz="2800" dirty="0"/>
          </a:p>
        </p:txBody>
      </p:sp>
      <p:sp>
        <p:nvSpPr>
          <p:cNvPr id="3" name="Content Placeholder 2"/>
          <p:cNvSpPr>
            <a:spLocks noGrp="1"/>
          </p:cNvSpPr>
          <p:nvPr>
            <p:ph idx="1"/>
          </p:nvPr>
        </p:nvSpPr>
        <p:spPr/>
        <p:txBody>
          <a:bodyPr/>
          <a:lstStyle/>
          <a:p>
            <a:r>
              <a:rPr lang="en-US" dirty="0" smtClean="0"/>
              <a:t>Stacking </a:t>
            </a:r>
            <a:endParaRPr lang="he-IL" dirty="0" smtClean="0"/>
          </a:p>
          <a:p>
            <a:pPr lvl="1"/>
            <a:r>
              <a:rPr lang="en-US" dirty="0" smtClean="0"/>
              <a:t>Voting</a:t>
            </a:r>
          </a:p>
          <a:p>
            <a:pPr lvl="1"/>
            <a:r>
              <a:rPr lang="en-US" dirty="0" smtClean="0"/>
              <a:t>Stacking on classes</a:t>
            </a:r>
          </a:p>
          <a:p>
            <a:pPr lvl="1"/>
            <a:r>
              <a:rPr lang="en-US" dirty="0" smtClean="0"/>
              <a:t>Stacking on probabilities</a:t>
            </a:r>
          </a:p>
          <a:p>
            <a:pPr lvl="1"/>
            <a:endParaRPr lang="en-US" dirty="0" smtClean="0"/>
          </a:p>
          <a:p>
            <a:pPr lvl="1"/>
            <a:endParaRPr lang="en-US" dirty="0" smtClean="0"/>
          </a:p>
        </p:txBody>
      </p:sp>
    </p:spTree>
    <p:extLst>
      <p:ext uri="{BB962C8B-B14F-4D97-AF65-F5344CB8AC3E}">
        <p14:creationId xmlns:p14="http://schemas.microsoft.com/office/powerpoint/2010/main" val="4121741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ML Today</a:t>
            </a:r>
            <a:endParaRPr lang="en-US" dirty="0"/>
          </a:p>
        </p:txBody>
      </p:sp>
      <p:sp>
        <p:nvSpPr>
          <p:cNvPr id="5" name="Content Placeholder 4"/>
          <p:cNvSpPr>
            <a:spLocks noGrp="1"/>
          </p:cNvSpPr>
          <p:nvPr>
            <p:ph idx="1"/>
          </p:nvPr>
        </p:nvSpPr>
        <p:spPr/>
        <p:txBody>
          <a:bodyPr>
            <a:normAutofit/>
          </a:bodyPr>
          <a:lstStyle/>
          <a:p>
            <a:r>
              <a:rPr lang="en-US" sz="2000" dirty="0" smtClean="0"/>
              <a:t>Machine learning system reach human-level performance on several benchmark tasks</a:t>
            </a:r>
            <a:endParaRPr lang="he-IL" sz="2000" dirty="0" smtClean="0"/>
          </a:p>
          <a:p>
            <a:r>
              <a:rPr lang="en-US" sz="2000" dirty="0" smtClean="0"/>
              <a:t>On the other hand, security neglect</a:t>
            </a:r>
            <a:endParaRPr lang="en-US" sz="2000" dirty="0"/>
          </a:p>
        </p:txBody>
      </p:sp>
      <p:pic>
        <p:nvPicPr>
          <p:cNvPr id="7" name="Picture 6"/>
          <p:cNvPicPr>
            <a:picLocks noChangeAspect="1"/>
          </p:cNvPicPr>
          <p:nvPr/>
        </p:nvPicPr>
        <p:blipFill>
          <a:blip r:embed="rId3"/>
          <a:stretch>
            <a:fillRect/>
          </a:stretch>
        </p:blipFill>
        <p:spPr>
          <a:xfrm>
            <a:off x="3354083" y="2842851"/>
            <a:ext cx="2094671" cy="1527050"/>
          </a:xfrm>
          <a:prstGeom prst="rect">
            <a:avLst/>
          </a:prstGeom>
        </p:spPr>
      </p:pic>
      <p:pic>
        <p:nvPicPr>
          <p:cNvPr id="8" name="Picture 7"/>
          <p:cNvPicPr>
            <a:picLocks noChangeAspect="1"/>
          </p:cNvPicPr>
          <p:nvPr/>
        </p:nvPicPr>
        <p:blipFill>
          <a:blip r:embed="rId4"/>
          <a:stretch>
            <a:fillRect/>
          </a:stretch>
        </p:blipFill>
        <p:spPr>
          <a:xfrm>
            <a:off x="5672338" y="2704569"/>
            <a:ext cx="3359510" cy="1844109"/>
          </a:xfrm>
          <a:prstGeom prst="rect">
            <a:avLst/>
          </a:prstGeom>
        </p:spPr>
      </p:pic>
      <p:sp>
        <p:nvSpPr>
          <p:cNvPr id="9" name="Rectangle 8"/>
          <p:cNvSpPr/>
          <p:nvPr/>
        </p:nvSpPr>
        <p:spPr>
          <a:xfrm>
            <a:off x="6329737" y="4548678"/>
            <a:ext cx="2597962" cy="461665"/>
          </a:xfrm>
          <a:prstGeom prst="rect">
            <a:avLst/>
          </a:prstGeom>
        </p:spPr>
        <p:txBody>
          <a:bodyPr wrap="square">
            <a:spAutoFit/>
          </a:bodyPr>
          <a:lstStyle/>
          <a:p>
            <a:r>
              <a:rPr lang="en-US" sz="1200" i="1" dirty="0">
                <a:solidFill>
                  <a:srgbClr val="44546A"/>
                </a:solidFill>
                <a:latin typeface="Perpetua" panose="02020502060401020303" pitchFamily="18" charset="0"/>
              </a:rPr>
              <a:t>Results of the ImageNet Large Scale Visual Recognition Challenge </a:t>
            </a:r>
            <a:r>
              <a:rPr lang="en-US" sz="1200" i="1" dirty="0" smtClean="0">
                <a:solidFill>
                  <a:srgbClr val="44546A"/>
                </a:solidFill>
                <a:latin typeface="Perpetua" panose="02020502060401020303" pitchFamily="18" charset="0"/>
              </a:rPr>
              <a:t>(</a:t>
            </a:r>
            <a:r>
              <a:rPr lang="en-US" sz="1200" i="1" dirty="0">
                <a:solidFill>
                  <a:srgbClr val="44546A"/>
                </a:solidFill>
                <a:latin typeface="Perpetua" panose="02020502060401020303" pitchFamily="18" charset="0"/>
              </a:rPr>
              <a:t>ILSVRC) over the years</a:t>
            </a:r>
            <a:endParaRPr lang="en-US" sz="1200" dirty="0"/>
          </a:p>
        </p:txBody>
      </p:sp>
      <p:pic>
        <p:nvPicPr>
          <p:cNvPr id="11" name="Picture 10"/>
          <p:cNvPicPr>
            <a:picLocks noChangeAspect="1"/>
          </p:cNvPicPr>
          <p:nvPr/>
        </p:nvPicPr>
        <p:blipFill>
          <a:blip r:embed="rId5"/>
          <a:stretch>
            <a:fillRect/>
          </a:stretch>
        </p:blipFill>
        <p:spPr>
          <a:xfrm>
            <a:off x="146348" y="2877160"/>
            <a:ext cx="2993448" cy="1580540"/>
          </a:xfrm>
          <a:prstGeom prst="rect">
            <a:avLst/>
          </a:prstGeom>
        </p:spPr>
      </p:pic>
    </p:spTree>
    <p:extLst>
      <p:ext uri="{BB962C8B-B14F-4D97-AF65-F5344CB8AC3E}">
        <p14:creationId xmlns:p14="http://schemas.microsoft.com/office/powerpoint/2010/main" val="14721064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6260" y="433880"/>
            <a:ext cx="6566315" cy="725349"/>
          </a:xfrm>
        </p:spPr>
        <p:txBody>
          <a:bodyPr>
            <a:normAutofit/>
          </a:bodyPr>
          <a:lstStyle/>
          <a:p>
            <a:r>
              <a:rPr lang="en-US" dirty="0" smtClean="0"/>
              <a:t>Agenda</a:t>
            </a:r>
            <a:endParaRPr lang="en-US" dirty="0"/>
          </a:p>
        </p:txBody>
      </p:sp>
      <p:sp>
        <p:nvSpPr>
          <p:cNvPr id="5" name="Content Placeholder 4"/>
          <p:cNvSpPr>
            <a:spLocks noGrp="1"/>
          </p:cNvSpPr>
          <p:nvPr>
            <p:ph idx="1"/>
          </p:nvPr>
        </p:nvSpPr>
        <p:spPr>
          <a:xfrm>
            <a:off x="296260" y="1197405"/>
            <a:ext cx="6566315" cy="3511061"/>
          </a:xfrm>
        </p:spPr>
        <p:txBody>
          <a:bodyPr/>
          <a:lstStyle/>
          <a:p>
            <a:r>
              <a:rPr lang="en-US" dirty="0" smtClean="0"/>
              <a:t>Objective</a:t>
            </a:r>
            <a:endParaRPr lang="en-US" dirty="0"/>
          </a:p>
          <a:p>
            <a:r>
              <a:rPr lang="en-US" dirty="0" smtClean="0"/>
              <a:t>Literature Review</a:t>
            </a:r>
          </a:p>
          <a:p>
            <a:r>
              <a:rPr lang="en-US" dirty="0" smtClean="0"/>
              <a:t>Methodology</a:t>
            </a:r>
            <a:endParaRPr lang="en-US" dirty="0"/>
          </a:p>
          <a:p>
            <a:r>
              <a:rPr lang="en-US" b="1" dirty="0" smtClean="0">
                <a:solidFill>
                  <a:srgbClr val="FFFF00"/>
                </a:solidFill>
              </a:rPr>
              <a:t>Findings</a:t>
            </a:r>
          </a:p>
          <a:p>
            <a:r>
              <a:rPr lang="en-US" dirty="0" smtClean="0"/>
              <a:t>Recommendations </a:t>
            </a:r>
          </a:p>
          <a:p>
            <a:r>
              <a:rPr lang="en-US" dirty="0" smtClean="0"/>
              <a:t>Future Work</a:t>
            </a:r>
            <a:endParaRPr lang="en-US" dirty="0"/>
          </a:p>
        </p:txBody>
      </p:sp>
    </p:spTree>
    <p:extLst>
      <p:ext uri="{BB962C8B-B14F-4D97-AF65-F5344CB8AC3E}">
        <p14:creationId xmlns:p14="http://schemas.microsoft.com/office/powerpoint/2010/main" val="8737579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Dim Reduction – Accuracy &amp; Fooling Rate</a:t>
            </a:r>
            <a:endParaRPr lang="en-US" sz="2800" dirty="0"/>
          </a:p>
        </p:txBody>
      </p:sp>
      <p:sp>
        <p:nvSpPr>
          <p:cNvPr id="3" name="Content Placeholder 2"/>
          <p:cNvSpPr>
            <a:spLocks noGrp="1"/>
          </p:cNvSpPr>
          <p:nvPr>
            <p:ph idx="1"/>
          </p:nvPr>
        </p:nvSpPr>
        <p:spPr/>
        <p:txBody>
          <a:bodyPr/>
          <a:lstStyle/>
          <a:p>
            <a:endParaRPr lang="en-US" dirty="0"/>
          </a:p>
        </p:txBody>
      </p:sp>
      <p:grpSp>
        <p:nvGrpSpPr>
          <p:cNvPr id="6" name="Group 5"/>
          <p:cNvGrpSpPr/>
          <p:nvPr/>
        </p:nvGrpSpPr>
        <p:grpSpPr>
          <a:xfrm>
            <a:off x="0" y="1197405"/>
            <a:ext cx="9000445" cy="3970330"/>
            <a:chOff x="0" y="0"/>
            <a:chExt cx="7349509" cy="427951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612" y="0"/>
              <a:ext cx="3622675" cy="2184400"/>
            </a:xfrm>
            <a:prstGeom prst="rect">
              <a:avLst/>
            </a:prstGeom>
            <a:noFill/>
            <a:ln>
              <a:noFill/>
            </a:ln>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r="10109" b="28459"/>
            <a:stretch/>
          </p:blipFill>
          <p:spPr bwMode="auto">
            <a:xfrm>
              <a:off x="0" y="2120510"/>
              <a:ext cx="3965575" cy="2159000"/>
            </a:xfrm>
            <a:prstGeom prst="rect">
              <a:avLst/>
            </a:prstGeom>
            <a:noFill/>
            <a:ln>
              <a:noFill/>
            </a:ln>
            <a:extLst>
              <a:ext uri="{53640926-AAD7-44D8-BBD7-CCE9431645EC}">
                <a14:shadowObscured xmlns:a14="http://schemas.microsoft.com/office/drawing/2010/main"/>
              </a:ext>
            </a:ex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25894" y="28049"/>
              <a:ext cx="3523615" cy="2032000"/>
            </a:xfrm>
            <a:prstGeom prst="rect">
              <a:avLst/>
            </a:prstGeom>
            <a:noFill/>
            <a:ln>
              <a:noFill/>
            </a:ln>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4675" y="2103681"/>
              <a:ext cx="3495675" cy="2109470"/>
            </a:xfrm>
            <a:prstGeom prst="rect">
              <a:avLst/>
            </a:prstGeom>
            <a:noFill/>
            <a:ln>
              <a:noFill/>
            </a:ln>
          </p:spPr>
        </p:pic>
      </p:grpSp>
    </p:spTree>
    <p:extLst>
      <p:ext uri="{BB962C8B-B14F-4D97-AF65-F5344CB8AC3E}">
        <p14:creationId xmlns:p14="http://schemas.microsoft.com/office/powerpoint/2010/main" val="36589125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Dim Reduction </a:t>
            </a:r>
            <a:r>
              <a:rPr lang="en-US" sz="2800" dirty="0"/>
              <a:t>– Accuracy &amp; Fooling Rate</a:t>
            </a:r>
          </a:p>
        </p:txBody>
      </p:sp>
      <p:sp>
        <p:nvSpPr>
          <p:cNvPr id="3" name="Content Placeholder 2"/>
          <p:cNvSpPr>
            <a:spLocks noGrp="1"/>
          </p:cNvSpPr>
          <p:nvPr>
            <p:ph idx="1"/>
          </p:nvPr>
        </p:nvSpPr>
        <p:spPr/>
        <p:txBody>
          <a:bodyPr/>
          <a:lstStyle/>
          <a:p>
            <a:r>
              <a:rPr lang="en-US" dirty="0"/>
              <a:t>K-means and PCA </a:t>
            </a:r>
            <a:r>
              <a:rPr lang="en-US" dirty="0" smtClean="0"/>
              <a:t>achieved </a:t>
            </a:r>
            <a:r>
              <a:rPr lang="en-US" dirty="0"/>
              <a:t>the best accuracy and fooling rate </a:t>
            </a:r>
            <a:r>
              <a:rPr lang="en-US" dirty="0" smtClean="0"/>
              <a:t>results</a:t>
            </a:r>
          </a:p>
          <a:p>
            <a:r>
              <a:rPr lang="en-US" dirty="0" smtClean="0"/>
              <a:t>Bilateral filtering perform well on small epsilon value</a:t>
            </a:r>
          </a:p>
          <a:p>
            <a:r>
              <a:rPr lang="en-US" dirty="0" smtClean="0"/>
              <a:t>The </a:t>
            </a:r>
            <a:r>
              <a:rPr lang="en-US" dirty="0"/>
              <a:t>least successful results were </a:t>
            </a:r>
            <a:r>
              <a:rPr lang="en-US" dirty="0" smtClean="0"/>
              <a:t>due </a:t>
            </a:r>
            <a:r>
              <a:rPr lang="en-US" dirty="0"/>
              <a:t>to the loss of </a:t>
            </a:r>
            <a:r>
              <a:rPr lang="en-US" dirty="0" smtClean="0"/>
              <a:t>information - </a:t>
            </a:r>
            <a:r>
              <a:rPr lang="en-US" dirty="0"/>
              <a:t>gradient filtering and edge detection</a:t>
            </a:r>
            <a:endParaRPr lang="en-US" dirty="0" smtClean="0"/>
          </a:p>
          <a:p>
            <a:endParaRPr lang="en-US" dirty="0"/>
          </a:p>
        </p:txBody>
      </p:sp>
    </p:spTree>
    <p:extLst>
      <p:ext uri="{BB962C8B-B14F-4D97-AF65-F5344CB8AC3E}">
        <p14:creationId xmlns:p14="http://schemas.microsoft.com/office/powerpoint/2010/main" val="23342427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Dim Reduction – Image Quality</a:t>
            </a:r>
            <a:endParaRPr lang="en-US" dirty="0"/>
          </a:p>
        </p:txBody>
      </p:sp>
      <p:pic>
        <p:nvPicPr>
          <p:cNvPr id="4" name="Content Placeholder 3"/>
          <p:cNvPicPr>
            <a:picLocks noGrp="1" noChangeAspect="1"/>
          </p:cNvPicPr>
          <p:nvPr>
            <p:ph idx="1"/>
          </p:nvPr>
        </p:nvPicPr>
        <p:blipFill rotWithShape="1">
          <a:blip r:embed="rId2"/>
          <a:srcRect b="6"/>
          <a:stretch/>
        </p:blipFill>
        <p:spPr>
          <a:xfrm>
            <a:off x="637166" y="1503363"/>
            <a:ext cx="7869669" cy="3358962"/>
          </a:xfrm>
          <a:prstGeom prst="rect">
            <a:avLst/>
          </a:prstGeom>
        </p:spPr>
      </p:pic>
    </p:spTree>
    <p:extLst>
      <p:ext uri="{BB962C8B-B14F-4D97-AF65-F5344CB8AC3E}">
        <p14:creationId xmlns:p14="http://schemas.microsoft.com/office/powerpoint/2010/main" val="19552952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Dim Reduction </a:t>
            </a:r>
            <a:r>
              <a:rPr lang="en-US" dirty="0"/>
              <a:t>– Image Quality</a:t>
            </a:r>
          </a:p>
        </p:txBody>
      </p:sp>
      <p:sp>
        <p:nvSpPr>
          <p:cNvPr id="3" name="Content Placeholder 2"/>
          <p:cNvSpPr>
            <a:spLocks noGrp="1"/>
          </p:cNvSpPr>
          <p:nvPr>
            <p:ph idx="1"/>
          </p:nvPr>
        </p:nvSpPr>
        <p:spPr/>
        <p:txBody>
          <a:bodyPr/>
          <a:lstStyle/>
          <a:p>
            <a:r>
              <a:rPr lang="en-US" dirty="0" smtClean="0"/>
              <a:t>Bilateral </a:t>
            </a:r>
            <a:r>
              <a:rPr lang="en-US" dirty="0"/>
              <a:t>filtering achieved the minimum image quality </a:t>
            </a:r>
            <a:r>
              <a:rPr lang="en-US" dirty="0" smtClean="0"/>
              <a:t>damage</a:t>
            </a:r>
          </a:p>
          <a:p>
            <a:r>
              <a:rPr lang="en-US" dirty="0" smtClean="0"/>
              <a:t>K-means </a:t>
            </a:r>
            <a:r>
              <a:rPr lang="en-US" dirty="0"/>
              <a:t>also achieved significantly high performance for large k </a:t>
            </a:r>
            <a:r>
              <a:rPr lang="en-US" dirty="0" smtClean="0"/>
              <a:t>values</a:t>
            </a:r>
          </a:p>
          <a:p>
            <a:r>
              <a:rPr lang="en-US" dirty="0"/>
              <a:t>PCA, on the other hand, showed a mixed trend</a:t>
            </a:r>
            <a:endParaRPr lang="en-US" dirty="0" smtClean="0"/>
          </a:p>
          <a:p>
            <a:endParaRPr lang="en-US" dirty="0"/>
          </a:p>
        </p:txBody>
      </p:sp>
    </p:spTree>
    <p:extLst>
      <p:ext uri="{BB962C8B-B14F-4D97-AF65-F5344CB8AC3E}">
        <p14:creationId xmlns:p14="http://schemas.microsoft.com/office/powerpoint/2010/main" val="14693854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Ensemble - Accuracy</a:t>
            </a:r>
            <a:endParaRPr lang="en-US" dirty="0"/>
          </a:p>
        </p:txBody>
      </p:sp>
      <p:sp>
        <p:nvSpPr>
          <p:cNvPr id="3" name="Content Placeholder 2"/>
          <p:cNvSpPr>
            <a:spLocks noGrp="1"/>
          </p:cNvSpPr>
          <p:nvPr>
            <p:ph idx="1"/>
          </p:nvPr>
        </p:nvSpPr>
        <p:spPr/>
        <p:txBody>
          <a:bodyPr>
            <a:normAutofit/>
          </a:bodyPr>
          <a:lstStyle/>
          <a:p>
            <a:r>
              <a:rPr lang="en-US" sz="2000" dirty="0" smtClean="0"/>
              <a:t>Cifar10</a:t>
            </a:r>
          </a:p>
          <a:p>
            <a:pPr lvl="1"/>
            <a:r>
              <a:rPr lang="en-US" sz="2000" dirty="0" smtClean="0"/>
              <a:t>ensemble wins over every dim reduction model up to epsilon = 0.07</a:t>
            </a:r>
            <a:endParaRPr lang="en-US" sz="2000" dirty="0"/>
          </a:p>
        </p:txBody>
      </p:sp>
      <p:pic>
        <p:nvPicPr>
          <p:cNvPr id="5" name="Picture 4"/>
          <p:cNvPicPr>
            <a:picLocks noChangeAspect="1"/>
          </p:cNvPicPr>
          <p:nvPr/>
        </p:nvPicPr>
        <p:blipFill>
          <a:blip r:embed="rId3"/>
          <a:stretch>
            <a:fillRect/>
          </a:stretch>
        </p:blipFill>
        <p:spPr>
          <a:xfrm>
            <a:off x="-9150" y="2419045"/>
            <a:ext cx="4104995" cy="2442375"/>
          </a:xfrm>
          <a:prstGeom prst="rect">
            <a:avLst/>
          </a:prstGeom>
        </p:spPr>
      </p:pic>
      <p:pic>
        <p:nvPicPr>
          <p:cNvPr id="6" name="Picture 5"/>
          <p:cNvPicPr>
            <a:picLocks noChangeAspect="1"/>
          </p:cNvPicPr>
          <p:nvPr/>
        </p:nvPicPr>
        <p:blipFill rotWithShape="1">
          <a:blip r:embed="rId4"/>
          <a:srcRect t="1224"/>
          <a:stretch/>
        </p:blipFill>
        <p:spPr>
          <a:xfrm>
            <a:off x="4544810" y="2582804"/>
            <a:ext cx="4599190" cy="2114856"/>
          </a:xfrm>
          <a:prstGeom prst="rect">
            <a:avLst/>
          </a:prstGeom>
        </p:spPr>
      </p:pic>
    </p:spTree>
    <p:extLst>
      <p:ext uri="{BB962C8B-B14F-4D97-AF65-F5344CB8AC3E}">
        <p14:creationId xmlns:p14="http://schemas.microsoft.com/office/powerpoint/2010/main" val="23199027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478820" y="2561674"/>
            <a:ext cx="4665180" cy="2175763"/>
          </a:xfrm>
          <a:prstGeom prst="rect">
            <a:avLst/>
          </a:prstGeom>
        </p:spPr>
      </p:pic>
      <p:pic>
        <p:nvPicPr>
          <p:cNvPr id="4" name="Picture 3"/>
          <p:cNvPicPr>
            <a:picLocks noChangeAspect="1"/>
          </p:cNvPicPr>
          <p:nvPr/>
        </p:nvPicPr>
        <p:blipFill>
          <a:blip r:embed="rId4"/>
          <a:stretch>
            <a:fillRect/>
          </a:stretch>
        </p:blipFill>
        <p:spPr>
          <a:xfrm>
            <a:off x="-9150" y="2419045"/>
            <a:ext cx="4073639" cy="2392167"/>
          </a:xfrm>
          <a:prstGeom prst="rect">
            <a:avLst/>
          </a:prstGeom>
        </p:spPr>
      </p:pic>
      <p:sp>
        <p:nvSpPr>
          <p:cNvPr id="2" name="Title 1"/>
          <p:cNvSpPr>
            <a:spLocks noGrp="1"/>
          </p:cNvSpPr>
          <p:nvPr>
            <p:ph type="title"/>
          </p:nvPr>
        </p:nvSpPr>
        <p:spPr/>
        <p:txBody>
          <a:bodyPr/>
          <a:lstStyle/>
          <a:p>
            <a:r>
              <a:rPr lang="en-US" dirty="0" smtClean="0"/>
              <a:t>Ensemble - Accuracy</a:t>
            </a:r>
            <a:endParaRPr lang="en-US" dirty="0"/>
          </a:p>
        </p:txBody>
      </p:sp>
      <p:sp>
        <p:nvSpPr>
          <p:cNvPr id="3" name="Content Placeholder 2"/>
          <p:cNvSpPr>
            <a:spLocks noGrp="1"/>
          </p:cNvSpPr>
          <p:nvPr>
            <p:ph idx="1"/>
          </p:nvPr>
        </p:nvSpPr>
        <p:spPr/>
        <p:txBody>
          <a:bodyPr/>
          <a:lstStyle/>
          <a:p>
            <a:r>
              <a:rPr lang="en-US" sz="2000" dirty="0" smtClean="0"/>
              <a:t>INTEL </a:t>
            </a:r>
          </a:p>
          <a:p>
            <a:pPr lvl="1"/>
            <a:r>
              <a:rPr lang="en-US" sz="2000" dirty="0" smtClean="0"/>
              <a:t>ensemble </a:t>
            </a:r>
            <a:r>
              <a:rPr lang="en-US" sz="2000" dirty="0"/>
              <a:t>wins over every </a:t>
            </a:r>
            <a:r>
              <a:rPr lang="en-US" sz="2000" dirty="0" smtClean="0"/>
              <a:t>dim reduction model </a:t>
            </a:r>
            <a:r>
              <a:rPr lang="en-US" sz="2000" dirty="0"/>
              <a:t>up to epsilon = </a:t>
            </a:r>
            <a:r>
              <a:rPr lang="en-US" sz="2000" dirty="0" smtClean="0"/>
              <a:t>0.05</a:t>
            </a:r>
            <a:endParaRPr lang="en-US" sz="2000" dirty="0"/>
          </a:p>
          <a:p>
            <a:endParaRPr lang="en-US" sz="2400" dirty="0"/>
          </a:p>
        </p:txBody>
      </p:sp>
    </p:spTree>
    <p:extLst>
      <p:ext uri="{BB962C8B-B14F-4D97-AF65-F5344CB8AC3E}">
        <p14:creationId xmlns:p14="http://schemas.microsoft.com/office/powerpoint/2010/main" val="16238075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6260" y="433880"/>
            <a:ext cx="6566315" cy="725349"/>
          </a:xfrm>
        </p:spPr>
        <p:txBody>
          <a:bodyPr>
            <a:normAutofit/>
          </a:bodyPr>
          <a:lstStyle/>
          <a:p>
            <a:r>
              <a:rPr lang="en-US" dirty="0" smtClean="0"/>
              <a:t>Agenda</a:t>
            </a:r>
            <a:endParaRPr lang="en-US" dirty="0"/>
          </a:p>
        </p:txBody>
      </p:sp>
      <p:sp>
        <p:nvSpPr>
          <p:cNvPr id="5" name="Content Placeholder 4"/>
          <p:cNvSpPr>
            <a:spLocks noGrp="1"/>
          </p:cNvSpPr>
          <p:nvPr>
            <p:ph idx="1"/>
          </p:nvPr>
        </p:nvSpPr>
        <p:spPr>
          <a:xfrm>
            <a:off x="296260" y="1197405"/>
            <a:ext cx="6566315" cy="3511061"/>
          </a:xfrm>
        </p:spPr>
        <p:txBody>
          <a:bodyPr/>
          <a:lstStyle/>
          <a:p>
            <a:r>
              <a:rPr lang="en-US" dirty="0" smtClean="0"/>
              <a:t>Objective</a:t>
            </a:r>
            <a:endParaRPr lang="en-US" dirty="0"/>
          </a:p>
          <a:p>
            <a:r>
              <a:rPr lang="en-US" dirty="0" smtClean="0"/>
              <a:t>Literature Review</a:t>
            </a:r>
          </a:p>
          <a:p>
            <a:r>
              <a:rPr lang="en-US" dirty="0" smtClean="0"/>
              <a:t>Methodology</a:t>
            </a:r>
            <a:endParaRPr lang="en-US" dirty="0"/>
          </a:p>
          <a:p>
            <a:r>
              <a:rPr lang="en-US" dirty="0" smtClean="0"/>
              <a:t>Findings</a:t>
            </a:r>
          </a:p>
          <a:p>
            <a:r>
              <a:rPr lang="en-US" b="1" dirty="0" smtClean="0">
                <a:solidFill>
                  <a:srgbClr val="FFFF00"/>
                </a:solidFill>
              </a:rPr>
              <a:t>Recommendations </a:t>
            </a:r>
            <a:endParaRPr lang="en-US" b="1" dirty="0" smtClean="0">
              <a:solidFill>
                <a:srgbClr val="FFFF00"/>
              </a:solidFill>
            </a:endParaRPr>
          </a:p>
          <a:p>
            <a:r>
              <a:rPr lang="en-US" dirty="0" smtClean="0"/>
              <a:t>Future Work</a:t>
            </a:r>
            <a:endParaRPr lang="en-US" dirty="0"/>
          </a:p>
        </p:txBody>
      </p:sp>
    </p:spTree>
    <p:extLst>
      <p:ext uri="{BB962C8B-B14F-4D97-AF65-F5344CB8AC3E}">
        <p14:creationId xmlns:p14="http://schemas.microsoft.com/office/powerpoint/2010/main" val="34414980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86835" y="2519431"/>
            <a:ext cx="3743339" cy="2624069"/>
          </a:xfrm>
          <a:prstGeom prst="rect">
            <a:avLst/>
          </a:prstGeom>
        </p:spPr>
      </p:pic>
      <p:sp>
        <p:nvSpPr>
          <p:cNvPr id="2" name="Title 1"/>
          <p:cNvSpPr>
            <a:spLocks noGrp="1"/>
          </p:cNvSpPr>
          <p:nvPr>
            <p:ph type="title"/>
          </p:nvPr>
        </p:nvSpPr>
        <p:spPr/>
        <p:txBody>
          <a:bodyPr/>
          <a:lstStyle/>
          <a:p>
            <a:r>
              <a:rPr lang="en-US" dirty="0"/>
              <a:t>Recommendations</a:t>
            </a:r>
          </a:p>
        </p:txBody>
      </p:sp>
      <p:sp>
        <p:nvSpPr>
          <p:cNvPr id="3" name="Content Placeholder 2"/>
          <p:cNvSpPr>
            <a:spLocks noGrp="1"/>
          </p:cNvSpPr>
          <p:nvPr>
            <p:ph idx="1"/>
          </p:nvPr>
        </p:nvSpPr>
        <p:spPr>
          <a:xfrm>
            <a:off x="448965" y="1502815"/>
            <a:ext cx="8246070" cy="3359510"/>
          </a:xfrm>
        </p:spPr>
        <p:txBody>
          <a:bodyPr>
            <a:normAutofit/>
          </a:bodyPr>
          <a:lstStyle/>
          <a:p>
            <a:r>
              <a:rPr lang="en-US" sz="2000" dirty="0" smtClean="0"/>
              <a:t>Implementing </a:t>
            </a:r>
            <a:r>
              <a:rPr lang="en-US" sz="2000" dirty="0"/>
              <a:t>a bucket containing a large number of dimension reduction </a:t>
            </a:r>
            <a:r>
              <a:rPr lang="en-US" sz="2000" dirty="0" smtClean="0"/>
              <a:t>models, with different methods and parameters</a:t>
            </a:r>
          </a:p>
          <a:p>
            <a:r>
              <a:rPr lang="en-US" sz="2000" dirty="0"/>
              <a:t>C</a:t>
            </a:r>
            <a:r>
              <a:rPr lang="en-US" sz="2000" dirty="0" smtClean="0"/>
              <a:t>an </a:t>
            </a:r>
            <a:r>
              <a:rPr lang="en-US" sz="2000" dirty="0"/>
              <a:t>be enriched at any given moment with thousands of other models.</a:t>
            </a:r>
            <a:endParaRPr lang="en-US" sz="2000" dirty="0"/>
          </a:p>
        </p:txBody>
      </p:sp>
    </p:spTree>
    <p:extLst>
      <p:ext uri="{BB962C8B-B14F-4D97-AF65-F5344CB8AC3E}">
        <p14:creationId xmlns:p14="http://schemas.microsoft.com/office/powerpoint/2010/main" val="130233862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6260" y="433880"/>
            <a:ext cx="6566315" cy="725349"/>
          </a:xfrm>
        </p:spPr>
        <p:txBody>
          <a:bodyPr>
            <a:normAutofit/>
          </a:bodyPr>
          <a:lstStyle/>
          <a:p>
            <a:r>
              <a:rPr lang="en-US" dirty="0" smtClean="0"/>
              <a:t>Agenda</a:t>
            </a:r>
            <a:endParaRPr lang="en-US" dirty="0"/>
          </a:p>
        </p:txBody>
      </p:sp>
      <p:sp>
        <p:nvSpPr>
          <p:cNvPr id="5" name="Content Placeholder 4"/>
          <p:cNvSpPr>
            <a:spLocks noGrp="1"/>
          </p:cNvSpPr>
          <p:nvPr>
            <p:ph idx="1"/>
          </p:nvPr>
        </p:nvSpPr>
        <p:spPr>
          <a:xfrm>
            <a:off x="296260" y="1197405"/>
            <a:ext cx="6566315" cy="3511061"/>
          </a:xfrm>
        </p:spPr>
        <p:txBody>
          <a:bodyPr/>
          <a:lstStyle/>
          <a:p>
            <a:r>
              <a:rPr lang="en-US" dirty="0" smtClean="0"/>
              <a:t>Objective</a:t>
            </a:r>
            <a:endParaRPr lang="en-US" dirty="0"/>
          </a:p>
          <a:p>
            <a:r>
              <a:rPr lang="en-US" dirty="0" smtClean="0"/>
              <a:t>Literature Review</a:t>
            </a:r>
          </a:p>
          <a:p>
            <a:r>
              <a:rPr lang="en-US" dirty="0" smtClean="0"/>
              <a:t>Methodology</a:t>
            </a:r>
            <a:endParaRPr lang="en-US" dirty="0"/>
          </a:p>
          <a:p>
            <a:r>
              <a:rPr lang="en-US" dirty="0" smtClean="0"/>
              <a:t>Findings</a:t>
            </a:r>
          </a:p>
          <a:p>
            <a:r>
              <a:rPr lang="en-US" dirty="0" smtClean="0"/>
              <a:t>Recommendations </a:t>
            </a:r>
          </a:p>
          <a:p>
            <a:r>
              <a:rPr lang="en-US" b="1" dirty="0" smtClean="0">
                <a:solidFill>
                  <a:srgbClr val="FFFF00"/>
                </a:solidFill>
              </a:rPr>
              <a:t>Future Work</a:t>
            </a:r>
            <a:endParaRPr lang="en-US" b="1" dirty="0">
              <a:solidFill>
                <a:srgbClr val="FFFF00"/>
              </a:solidFill>
            </a:endParaRPr>
          </a:p>
        </p:txBody>
      </p:sp>
    </p:spTree>
    <p:extLst>
      <p:ext uri="{BB962C8B-B14F-4D97-AF65-F5344CB8AC3E}">
        <p14:creationId xmlns:p14="http://schemas.microsoft.com/office/powerpoint/2010/main" val="3993363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23240" y="1829748"/>
            <a:ext cx="4953000" cy="2790825"/>
          </a:xfrm>
        </p:spPr>
      </p:pic>
      <p:pic>
        <p:nvPicPr>
          <p:cNvPr id="6" name="Picture 5"/>
          <p:cNvPicPr>
            <a:picLocks noChangeAspect="1"/>
          </p:cNvPicPr>
          <p:nvPr/>
        </p:nvPicPr>
        <p:blipFill>
          <a:blip r:embed="rId4"/>
          <a:stretch>
            <a:fillRect/>
          </a:stretch>
        </p:blipFill>
        <p:spPr>
          <a:xfrm>
            <a:off x="6404460" y="2266340"/>
            <a:ext cx="2352675" cy="1190625"/>
          </a:xfrm>
          <a:prstGeom prst="rect">
            <a:avLst/>
          </a:prstGeom>
        </p:spPr>
      </p:pic>
    </p:spTree>
    <p:extLst>
      <p:ext uri="{BB962C8B-B14F-4D97-AF65-F5344CB8AC3E}">
        <p14:creationId xmlns:p14="http://schemas.microsoft.com/office/powerpoint/2010/main" val="14569341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Work</a:t>
            </a:r>
          </a:p>
        </p:txBody>
      </p:sp>
      <p:sp>
        <p:nvSpPr>
          <p:cNvPr id="3" name="Content Placeholder 2"/>
          <p:cNvSpPr>
            <a:spLocks noGrp="1"/>
          </p:cNvSpPr>
          <p:nvPr>
            <p:ph idx="1"/>
          </p:nvPr>
        </p:nvSpPr>
        <p:spPr/>
        <p:txBody>
          <a:bodyPr/>
          <a:lstStyle/>
          <a:p>
            <a:r>
              <a:rPr lang="en-US" dirty="0" smtClean="0"/>
              <a:t>Verify on additional attacks and deeper networks</a:t>
            </a:r>
          </a:p>
          <a:p>
            <a:r>
              <a:rPr lang="en-US" dirty="0" smtClean="0"/>
              <a:t>Better models and parameters selection</a:t>
            </a:r>
          </a:p>
          <a:p>
            <a:r>
              <a:rPr lang="en-US" dirty="0" smtClean="0"/>
              <a:t>Second level of meta learners</a:t>
            </a:r>
          </a:p>
          <a:p>
            <a:r>
              <a:rPr lang="en-US" dirty="0" smtClean="0"/>
              <a:t>Time complexity </a:t>
            </a:r>
          </a:p>
          <a:p>
            <a:endParaRPr lang="en-US" dirty="0"/>
          </a:p>
        </p:txBody>
      </p:sp>
    </p:spTree>
    <p:extLst>
      <p:ext uri="{BB962C8B-B14F-4D97-AF65-F5344CB8AC3E}">
        <p14:creationId xmlns:p14="http://schemas.microsoft.com/office/powerpoint/2010/main" val="19247443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6260" y="433880"/>
            <a:ext cx="6566315" cy="725349"/>
          </a:xfrm>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Questions?</a:t>
            </a:r>
            <a:endParaRPr lang="en-US" dirty="0"/>
          </a:p>
        </p:txBody>
      </p:sp>
    </p:spTree>
    <p:extLst>
      <p:ext uri="{BB962C8B-B14F-4D97-AF65-F5344CB8AC3E}">
        <p14:creationId xmlns:p14="http://schemas.microsoft.com/office/powerpoint/2010/main" val="5540605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 </a:t>
            </a:r>
            <a:endParaRPr lang="en-US" dirty="0"/>
          </a:p>
        </p:txBody>
      </p:sp>
      <p:sp>
        <p:nvSpPr>
          <p:cNvPr id="3" name="Content Placeholder 2"/>
          <p:cNvSpPr>
            <a:spLocks noGrp="1"/>
          </p:cNvSpPr>
          <p:nvPr>
            <p:ph idx="1"/>
          </p:nvPr>
        </p:nvSpPr>
        <p:spPr>
          <a:xfrm>
            <a:off x="448965" y="1512503"/>
            <a:ext cx="8246070" cy="3359510"/>
          </a:xfrm>
        </p:spPr>
        <p:txBody>
          <a:bodyPr>
            <a:normAutofit/>
          </a:bodyPr>
          <a:lstStyle/>
          <a:p>
            <a:r>
              <a:rPr lang="en-US" sz="2000" dirty="0" smtClean="0"/>
              <a:t>The</a:t>
            </a:r>
            <a:r>
              <a:rPr lang="en-US" sz="2000" dirty="0"/>
              <a:t> </a:t>
            </a:r>
            <a:r>
              <a:rPr lang="en-US" sz="2000" dirty="0" smtClean="0"/>
              <a:t>Fast </a:t>
            </a:r>
            <a:r>
              <a:rPr lang="en-US" sz="2000" dirty="0"/>
              <a:t>Gradient Sign </a:t>
            </a:r>
            <a:r>
              <a:rPr lang="en-US" sz="2000" dirty="0" smtClean="0"/>
              <a:t>Method</a:t>
            </a:r>
            <a:r>
              <a:rPr lang="en-US" sz="2000" dirty="0"/>
              <a:t> </a:t>
            </a:r>
            <a:r>
              <a:rPr lang="en-US" sz="2000" dirty="0" smtClean="0"/>
              <a:t>(</a:t>
            </a:r>
            <a:r>
              <a:rPr lang="en-US" sz="2000" dirty="0" err="1"/>
              <a:t>Goodfellow</a:t>
            </a:r>
            <a:r>
              <a:rPr lang="en-US" sz="2000" dirty="0"/>
              <a:t> et al, 2014) </a:t>
            </a:r>
            <a:r>
              <a:rPr lang="en-US" sz="2000" dirty="0" smtClean="0"/>
              <a:t>was </a:t>
            </a:r>
            <a:r>
              <a:rPr lang="en-US" sz="2000" dirty="0"/>
              <a:t>the first algorithm to propose a scheme to produce adversarial </a:t>
            </a:r>
            <a:r>
              <a:rPr lang="en-US" sz="2000" dirty="0" smtClean="0"/>
              <a:t>images</a:t>
            </a:r>
          </a:p>
        </p:txBody>
      </p:sp>
      <p:pic>
        <p:nvPicPr>
          <p:cNvPr id="9" name="Picture 8"/>
          <p:cNvPicPr>
            <a:picLocks noChangeAspect="1"/>
          </p:cNvPicPr>
          <p:nvPr/>
        </p:nvPicPr>
        <p:blipFill>
          <a:blip r:embed="rId3"/>
          <a:stretch>
            <a:fillRect/>
          </a:stretch>
        </p:blipFill>
        <p:spPr>
          <a:xfrm>
            <a:off x="1670605" y="2266339"/>
            <a:ext cx="5344675" cy="2863401"/>
          </a:xfrm>
          <a:prstGeom prst="rect">
            <a:avLst/>
          </a:prstGeom>
        </p:spPr>
      </p:pic>
    </p:spTree>
    <p:extLst>
      <p:ext uri="{BB962C8B-B14F-4D97-AF65-F5344CB8AC3E}">
        <p14:creationId xmlns:p14="http://schemas.microsoft.com/office/powerpoint/2010/main" val="10028423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Statement</a:t>
            </a:r>
            <a:endParaRPr lang="en-US" dirty="0"/>
          </a:p>
        </p:txBody>
      </p:sp>
      <p:sp>
        <p:nvSpPr>
          <p:cNvPr id="3" name="Content Placeholder 2"/>
          <p:cNvSpPr>
            <a:spLocks noGrp="1"/>
          </p:cNvSpPr>
          <p:nvPr>
            <p:ph idx="1"/>
          </p:nvPr>
        </p:nvSpPr>
        <p:spPr/>
        <p:txBody>
          <a:bodyPr>
            <a:normAutofit/>
          </a:bodyPr>
          <a:lstStyle/>
          <a:p>
            <a:r>
              <a:rPr lang="en-US" sz="2000" dirty="0"/>
              <a:t>E</a:t>
            </a:r>
            <a:r>
              <a:rPr lang="en-US" sz="2000" dirty="0" smtClean="0"/>
              <a:t>xamine </a:t>
            </a:r>
            <a:r>
              <a:rPr lang="en-US" sz="2000" dirty="0"/>
              <a:t>the vulnerability to adversarial attacks in one of </a:t>
            </a:r>
            <a:r>
              <a:rPr lang="en-US" sz="2000" dirty="0" smtClean="0"/>
              <a:t>its </a:t>
            </a:r>
            <a:r>
              <a:rPr lang="en-US" sz="2000" dirty="0"/>
              <a:t>core parameters - the multiplicity of the input </a:t>
            </a:r>
            <a:r>
              <a:rPr lang="en-US" sz="2000" dirty="0" smtClean="0"/>
              <a:t>dimension</a:t>
            </a:r>
          </a:p>
          <a:p>
            <a:pPr lvl="1"/>
            <a:r>
              <a:rPr lang="en-US" sz="2000" b="1" dirty="0" smtClean="0"/>
              <a:t>Explain why</a:t>
            </a:r>
            <a:r>
              <a:rPr lang="en-US" sz="2000" dirty="0" smtClean="0"/>
              <a:t> high dimension of input space increases vulnerability to adversarial attacks</a:t>
            </a:r>
          </a:p>
          <a:p>
            <a:pPr lvl="1"/>
            <a:r>
              <a:rPr lang="en-US" sz="2000" b="1" dirty="0" smtClean="0"/>
              <a:t>Explore how</a:t>
            </a:r>
            <a:r>
              <a:rPr lang="en-US" sz="2000" dirty="0" smtClean="0"/>
              <a:t> several reduction-based protection methods effects accuracy and image quality</a:t>
            </a:r>
          </a:p>
          <a:p>
            <a:pPr lvl="1"/>
            <a:r>
              <a:rPr lang="en-US" sz="2000" b="1" dirty="0" smtClean="0"/>
              <a:t>Contribute a novel approach</a:t>
            </a:r>
            <a:r>
              <a:rPr lang="en-US" sz="2000" dirty="0" smtClean="0"/>
              <a:t> for adversarial learning defense </a:t>
            </a:r>
            <a:r>
              <a:rPr lang="en-US" sz="2000" b="1" dirty="0" smtClean="0"/>
              <a:t> </a:t>
            </a:r>
          </a:p>
          <a:p>
            <a:pPr lvl="1"/>
            <a:endParaRPr lang="en-US" sz="2000" dirty="0" smtClean="0"/>
          </a:p>
          <a:p>
            <a:pPr lvl="1"/>
            <a:endParaRPr lang="en-US" sz="2000" dirty="0" smtClean="0"/>
          </a:p>
          <a:p>
            <a:pPr lvl="1"/>
            <a:endParaRPr lang="en-US" sz="2000" dirty="0"/>
          </a:p>
        </p:txBody>
      </p:sp>
    </p:spTree>
    <p:extLst>
      <p:ext uri="{BB962C8B-B14F-4D97-AF65-F5344CB8AC3E}">
        <p14:creationId xmlns:p14="http://schemas.microsoft.com/office/powerpoint/2010/main" val="22218881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6260" y="433880"/>
            <a:ext cx="6566315" cy="725349"/>
          </a:xfrm>
        </p:spPr>
        <p:txBody>
          <a:bodyPr>
            <a:normAutofit/>
          </a:bodyPr>
          <a:lstStyle/>
          <a:p>
            <a:r>
              <a:rPr lang="en-US" dirty="0" smtClean="0"/>
              <a:t>Agenda</a:t>
            </a:r>
            <a:endParaRPr lang="en-US" dirty="0"/>
          </a:p>
        </p:txBody>
      </p:sp>
      <p:sp>
        <p:nvSpPr>
          <p:cNvPr id="5" name="Content Placeholder 4"/>
          <p:cNvSpPr>
            <a:spLocks noGrp="1"/>
          </p:cNvSpPr>
          <p:nvPr>
            <p:ph idx="1"/>
          </p:nvPr>
        </p:nvSpPr>
        <p:spPr>
          <a:xfrm>
            <a:off x="296260" y="1197405"/>
            <a:ext cx="6566315" cy="3511061"/>
          </a:xfrm>
        </p:spPr>
        <p:txBody>
          <a:bodyPr/>
          <a:lstStyle/>
          <a:p>
            <a:r>
              <a:rPr lang="en-US" dirty="0" smtClean="0"/>
              <a:t>Objective</a:t>
            </a:r>
            <a:endParaRPr lang="en-US" dirty="0"/>
          </a:p>
          <a:p>
            <a:r>
              <a:rPr lang="en-US" b="1" dirty="0" smtClean="0">
                <a:solidFill>
                  <a:srgbClr val="FFFF00"/>
                </a:solidFill>
              </a:rPr>
              <a:t>Literature Review</a:t>
            </a:r>
          </a:p>
          <a:p>
            <a:r>
              <a:rPr lang="en-US" dirty="0" smtClean="0"/>
              <a:t>Methodology</a:t>
            </a:r>
            <a:endParaRPr lang="en-US" dirty="0"/>
          </a:p>
          <a:p>
            <a:r>
              <a:rPr lang="en-US" dirty="0" smtClean="0"/>
              <a:t>Findings</a:t>
            </a:r>
          </a:p>
          <a:p>
            <a:r>
              <a:rPr lang="en-US" dirty="0" smtClean="0"/>
              <a:t>Recommendations </a:t>
            </a:r>
          </a:p>
          <a:p>
            <a:r>
              <a:rPr lang="en-US" dirty="0" smtClean="0"/>
              <a:t>Future Work</a:t>
            </a:r>
            <a:endParaRPr lang="en-US" dirty="0"/>
          </a:p>
        </p:txBody>
      </p:sp>
    </p:spTree>
    <p:extLst>
      <p:ext uri="{BB962C8B-B14F-4D97-AF65-F5344CB8AC3E}">
        <p14:creationId xmlns:p14="http://schemas.microsoft.com/office/powerpoint/2010/main" val="19577239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Adversarial Learning</a:t>
            </a:r>
            <a:endParaRPr lang="en-US" dirty="0"/>
          </a:p>
        </p:txBody>
      </p:sp>
      <p:sp>
        <p:nvSpPr>
          <p:cNvPr id="3" name="Content Placeholder 2"/>
          <p:cNvSpPr>
            <a:spLocks noGrp="1"/>
          </p:cNvSpPr>
          <p:nvPr>
            <p:ph idx="1"/>
          </p:nvPr>
        </p:nvSpPr>
        <p:spPr/>
        <p:txBody>
          <a:bodyPr/>
          <a:lstStyle/>
          <a:p>
            <a:r>
              <a:rPr lang="en-US" dirty="0"/>
              <a:t>Small perturbations (imperceptible to humans) in input data can result in misclassification by ML algorithms</a:t>
            </a:r>
          </a:p>
        </p:txBody>
      </p:sp>
      <p:pic>
        <p:nvPicPr>
          <p:cNvPr id="4" name="Picture 3"/>
          <p:cNvPicPr>
            <a:picLocks noChangeAspect="1"/>
          </p:cNvPicPr>
          <p:nvPr/>
        </p:nvPicPr>
        <p:blipFill>
          <a:blip r:embed="rId2"/>
          <a:stretch>
            <a:fillRect/>
          </a:stretch>
        </p:blipFill>
        <p:spPr>
          <a:xfrm>
            <a:off x="3503065" y="2698439"/>
            <a:ext cx="4545039" cy="2095561"/>
          </a:xfrm>
          <a:prstGeom prst="rect">
            <a:avLst/>
          </a:prstGeom>
        </p:spPr>
      </p:pic>
    </p:spTree>
    <p:extLst>
      <p:ext uri="{BB962C8B-B14F-4D97-AF65-F5344CB8AC3E}">
        <p14:creationId xmlns:p14="http://schemas.microsoft.com/office/powerpoint/2010/main" val="190995548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1802</Words>
  <Application>Microsoft Office PowerPoint</Application>
  <PresentationFormat>On-screen Show (16:9)</PresentationFormat>
  <Paragraphs>359</Paragraphs>
  <Slides>51</Slides>
  <Notes>38</Notes>
  <HiddenSlides>3</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57" baseType="lpstr">
      <vt:lpstr>Arial</vt:lpstr>
      <vt:lpstr>Calibri</vt:lpstr>
      <vt:lpstr>Cambria Math</vt:lpstr>
      <vt:lpstr>Perpetua</vt:lpstr>
      <vt:lpstr>Office Theme</vt:lpstr>
      <vt:lpstr>Equation</vt:lpstr>
      <vt:lpstr>The Dimension Effect on Adversarial  Learning Phenomena</vt:lpstr>
      <vt:lpstr>Agenda</vt:lpstr>
      <vt:lpstr>Agenda</vt:lpstr>
      <vt:lpstr>ML Today</vt:lpstr>
      <vt:lpstr>Motivation</vt:lpstr>
      <vt:lpstr>Motivation </vt:lpstr>
      <vt:lpstr>Problem Statement</vt:lpstr>
      <vt:lpstr>Agenda</vt:lpstr>
      <vt:lpstr>Adversarial Learning</vt:lpstr>
      <vt:lpstr>Adversarial Learning</vt:lpstr>
      <vt:lpstr>Timeline</vt:lpstr>
      <vt:lpstr>Adversarial Attacks: FGSM</vt:lpstr>
      <vt:lpstr>Adversarial Attacks: Universal</vt:lpstr>
      <vt:lpstr>Adversarial Attacks: Physical World</vt:lpstr>
      <vt:lpstr>Adversarial Defense</vt:lpstr>
      <vt:lpstr>Adversarial Defense</vt:lpstr>
      <vt:lpstr>Adversarial Defense</vt:lpstr>
      <vt:lpstr>Adversarial Defense</vt:lpstr>
      <vt:lpstr>Adversarial Defense</vt:lpstr>
      <vt:lpstr>Agenda</vt:lpstr>
      <vt:lpstr>The Dimension Effect </vt:lpstr>
      <vt:lpstr>The Dimension Effect </vt:lpstr>
      <vt:lpstr>The Dimension Effect </vt:lpstr>
      <vt:lpstr>The Dimension Effect </vt:lpstr>
      <vt:lpstr>Experiment</vt:lpstr>
      <vt:lpstr>Experiment</vt:lpstr>
      <vt:lpstr>Experiment</vt:lpstr>
      <vt:lpstr>Experiment</vt:lpstr>
      <vt:lpstr>Experiment</vt:lpstr>
      <vt:lpstr>Dimensionality Reduction Defense</vt:lpstr>
      <vt:lpstr>Dimensionality Reduction Defense</vt:lpstr>
      <vt:lpstr>Dimensionality Reduction Defense</vt:lpstr>
      <vt:lpstr>Dimensionality Reduction Defense</vt:lpstr>
      <vt:lpstr>Dimensionality Reduction Defense</vt:lpstr>
      <vt:lpstr>Dimensionality Reduction Defense</vt:lpstr>
      <vt:lpstr>Dimensionality Reduction Defense</vt:lpstr>
      <vt:lpstr>Innovative Defense Approach - Ensemble </vt:lpstr>
      <vt:lpstr>Innovative Defense Approach - Stacking </vt:lpstr>
      <vt:lpstr>Innovative Defense Approach - Stacking </vt:lpstr>
      <vt:lpstr>Agenda</vt:lpstr>
      <vt:lpstr>Dim Reduction – Accuracy &amp; Fooling Rate</vt:lpstr>
      <vt:lpstr>Dim Reduction – Accuracy &amp; Fooling Rate</vt:lpstr>
      <vt:lpstr>Dim Reduction – Image Quality</vt:lpstr>
      <vt:lpstr>Dim Reduction – Image Quality</vt:lpstr>
      <vt:lpstr>Ensemble - Accuracy</vt:lpstr>
      <vt:lpstr>Ensemble - Accuracy</vt:lpstr>
      <vt:lpstr>Agenda</vt:lpstr>
      <vt:lpstr>Recommendations</vt:lpstr>
      <vt:lpstr>Agenda</vt:lpstr>
      <vt:lpstr>Future Work</vt:lpstr>
      <vt:lpstr>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2017-08-01T15:40:51Z</dcterms:created>
  <dcterms:modified xsi:type="dcterms:W3CDTF">2020-06-12T12:23:49Z</dcterms:modified>
</cp:coreProperties>
</file>